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783" r:id="rId4"/>
    <p:sldMasterId id="2147483799" r:id="rId5"/>
  </p:sldMasterIdLst>
  <p:notesMasterIdLst>
    <p:notesMasterId r:id="rId25"/>
  </p:notesMasterIdLst>
  <p:sldIdLst>
    <p:sldId id="368" r:id="rId6"/>
    <p:sldId id="266" r:id="rId7"/>
    <p:sldId id="439" r:id="rId8"/>
    <p:sldId id="404" r:id="rId9"/>
    <p:sldId id="288" r:id="rId10"/>
    <p:sldId id="475" r:id="rId11"/>
    <p:sldId id="478" r:id="rId12"/>
    <p:sldId id="479" r:id="rId13"/>
    <p:sldId id="473" r:id="rId14"/>
    <p:sldId id="392" r:id="rId15"/>
    <p:sldId id="477" r:id="rId16"/>
    <p:sldId id="474" r:id="rId17"/>
    <p:sldId id="430" r:id="rId18"/>
    <p:sldId id="431" r:id="rId19"/>
    <p:sldId id="432" r:id="rId20"/>
    <p:sldId id="433" r:id="rId21"/>
    <p:sldId id="434" r:id="rId22"/>
    <p:sldId id="386" r:id="rId23"/>
    <p:sldId id="30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F8BE0F5-F403-45D8-9124-4B1576B04115}">
          <p14:sldIdLst/>
        </p14:section>
        <p14:section name="Do Now options" id="{0FE23AD4-1D98-44A7-9DFD-A60D225A45E7}">
          <p14:sldIdLst>
            <p14:sldId id="368"/>
            <p14:sldId id="266"/>
          </p14:sldIdLst>
        </p14:section>
        <p14:section name="Lesson Introduction" id="{74EA7949-9924-4F85-A6B5-78EF425FAA0D}">
          <p14:sldIdLst>
            <p14:sldId id="439"/>
            <p14:sldId id="404"/>
          </p14:sldIdLst>
        </p14:section>
        <p14:section name="Introduction" id="{F0DE2BC7-061B-2B4D-B4A1-7E163FF8388D}">
          <p14:sldIdLst>
            <p14:sldId id="288"/>
            <p14:sldId id="475"/>
            <p14:sldId id="478"/>
            <p14:sldId id="479"/>
            <p14:sldId id="473"/>
            <p14:sldId id="392"/>
            <p14:sldId id="477"/>
            <p14:sldId id="474"/>
          </p14:sldIdLst>
        </p14:section>
        <p14:section name="Talk Tasks and CfUs" id="{96AC0106-5C9E-EE49-9836-5BA4402876EC}">
          <p14:sldIdLst/>
        </p14:section>
        <p14:section name="Activity section" id="{BD5FF53A-417F-2146-B3D7-E77E57E670DF}">
          <p14:sldIdLst>
            <p14:sldId id="430"/>
            <p14:sldId id="431"/>
            <p14:sldId id="432"/>
            <p14:sldId id="433"/>
            <p14:sldId id="434"/>
            <p14:sldId id="386"/>
            <p14:sldId id="300"/>
          </p14:sldIdLst>
        </p14:section>
      </p14:sectionLst>
    </p:ex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71" roundtripDataSignature="AMtx7mjxf6sQMjR3YkxPd/PG2Zf7L8yd4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a O'Brien" initials="SO" lastIdx="65" clrIdx="0">
    <p:extLst>
      <p:ext uri="{19B8F6BF-5375-455C-9EA6-DF929625EA0E}">
        <p15:presenceInfo xmlns:p15="http://schemas.microsoft.com/office/powerpoint/2012/main" userId="S::shauna.obrien@arkonline.org::2cccf8d3-fcb4-4082-ab59-b4bd17c66c6c" providerId="AD"/>
      </p:ext>
    </p:extLst>
  </p:cmAuthor>
  <p:cmAuthor id="2" name="Joanna Scouler" initials="JS" lastIdx="1" clrIdx="1">
    <p:extLst>
      <p:ext uri="{19B8F6BF-5375-455C-9EA6-DF929625EA0E}">
        <p15:presenceInfo xmlns:p15="http://schemas.microsoft.com/office/powerpoint/2012/main" userId="S::joanna.scouler@arkonline.org::da2978bb-3a89-42a2-b6f4-686f2140a0cc" providerId="AD"/>
      </p:ext>
    </p:extLst>
  </p:cmAuthor>
  <p:cmAuthor id="3" name="Kathleen Webb" initials="KW" lastIdx="3" clrIdx="2">
    <p:extLst>
      <p:ext uri="{19B8F6BF-5375-455C-9EA6-DF929625EA0E}">
        <p15:presenceInfo xmlns:p15="http://schemas.microsoft.com/office/powerpoint/2012/main" userId="S::kathleen.webb@arkcurriculumplus.org.uk::cbb8dd05-48af-49e8-b1d0-c6b737c1bd12" providerId="AD"/>
      </p:ext>
    </p:extLst>
  </p:cmAuthor>
  <p:cmAuthor id="4" name="Shauna O'Brien" initials="SO [2]" lastIdx="1" clrIdx="3">
    <p:extLst>
      <p:ext uri="{19B8F6BF-5375-455C-9EA6-DF929625EA0E}">
        <p15:presenceInfo xmlns:p15="http://schemas.microsoft.com/office/powerpoint/2012/main" userId="S::shauna.obrien@arkcurriculumplus.org.uk::2cccf8d3-fcb4-4082-ab59-b4bd17c66c6c" providerId="AD"/>
      </p:ext>
    </p:extLst>
  </p:cmAuthor>
  <p:cmAuthor id="5" name="Emma Taylor" initials="ET" lastIdx="1" clrIdx="4">
    <p:extLst>
      <p:ext uri="{19B8F6BF-5375-455C-9EA6-DF929625EA0E}">
        <p15:presenceInfo xmlns:p15="http://schemas.microsoft.com/office/powerpoint/2012/main" userId="S::e.taylor@kingsolomonacademy.org::78708941-01f8-4eef-b543-9e74222a06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0432FF"/>
    <a:srgbClr val="FF9300"/>
    <a:srgbClr val="FFFF00"/>
    <a:srgbClr val="F2F2E3"/>
    <a:srgbClr val="DCD0DD"/>
    <a:srgbClr val="FFF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00EC77-2DB6-B243-8569-381EE2DD8121}" v="1" dt="2025-02-03T16:10:15.110"/>
  </p1510:revLst>
</p1510:revInfo>
</file>

<file path=ppt/tableStyles.xml><?xml version="1.0" encoding="utf-8"?>
<a:tblStyleLst xmlns:a="http://schemas.openxmlformats.org/drawingml/2006/main" def="{B1EB6348-2FFE-48DD-B87E-607CE2353A59}">
  <a:tblStyle styleId="{B1EB6348-2FFE-48DD-B87E-607CE2353A59}"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437"/>
    <p:restoredTop sz="96170" autoAdjust="0"/>
  </p:normalViewPr>
  <p:slideViewPr>
    <p:cSldViewPr snapToGrid="0">
      <p:cViewPr>
        <p:scale>
          <a:sx n="55" d="100"/>
          <a:sy n="55" d="100"/>
        </p:scale>
        <p:origin x="1912" y="16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72"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6"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7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10" Type="http://schemas.openxmlformats.org/officeDocument/2006/relationships/slide" Target="slides/slide5.xml"/><Relationship Id="rId19" Type="http://schemas.openxmlformats.org/officeDocument/2006/relationships/slide" Target="slides/slide14.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77" Type="http://schemas.microsoft.com/office/2015/10/relationships/revisionInfo" Target="revisionInfo.xml"/></Relationships>
</file>

<file path=ppt/media/image10.pn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2.png>
</file>

<file path=ppt/media/image3.tiff>
</file>

<file path=ppt/media/image4.png>
</file>

<file path=ppt/media/image490.png>
</file>

<file path=ppt/media/image5.png>
</file>

<file path=ppt/media/image52.png>
</file>

<file path=ppt/media/image53.png>
</file>

<file path=ppt/media/image54.png>
</file>

<file path=ppt/media/image6.png>
</file>

<file path=ppt/media/image7.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ea typeface="Century Gothic"/>
                <a:cs typeface="Century Gothic"/>
                <a:sym typeface="Century Gothic"/>
              </a:rPr>
              <a:t>Big idea: Energy is conserved</a:t>
            </a:r>
          </a:p>
          <a:p>
            <a:pPr marL="0" marR="0" lvl="0" indent="0" algn="l" rtl="0">
              <a:lnSpc>
                <a:spcPct val="100000"/>
              </a:lnSpc>
              <a:spcBef>
                <a:spcPts val="0"/>
              </a:spcBef>
              <a:spcAft>
                <a:spcPts val="0"/>
              </a:spcAft>
              <a:buClr>
                <a:srgbClr val="000000"/>
              </a:buClr>
              <a:buSzPts val="2400"/>
              <a:buFont typeface="Arial"/>
              <a:buNone/>
            </a:pPr>
            <a:endParaRPr lang="en-GB" sz="1200" b="1" i="0" u="none" strike="noStrike" cap="none" dirty="0">
              <a:solidFill>
                <a:srgbClr val="1F3864"/>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1F3864"/>
                </a:solidFill>
                <a:latin typeface="Century Gothic"/>
                <a:ea typeface="Century Gothic"/>
                <a:cs typeface="Century Gothic"/>
                <a:sym typeface="Century Gothic"/>
              </a:rPr>
              <a:t>Foundation: </a:t>
            </a:r>
            <a:r>
              <a:rPr lang="en-GB" sz="1200" b="0" i="0" u="none" strike="noStrike" cap="none" dirty="0">
                <a:solidFill>
                  <a:srgbClr val="1F3864"/>
                </a:solidFill>
                <a:latin typeface="Century Gothic"/>
                <a:ea typeface="Century Gothic"/>
                <a:cs typeface="Century Gothic"/>
                <a:sym typeface="Century Gothic"/>
              </a:rPr>
              <a:t>What is density?</a:t>
            </a: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7030A0"/>
                </a:solidFill>
                <a:latin typeface="Century Gothic"/>
                <a:ea typeface="Century Gothic"/>
                <a:cs typeface="Century Gothic"/>
                <a:sym typeface="Century Gothic"/>
              </a:rPr>
              <a:t>Stretch: </a:t>
            </a:r>
            <a:r>
              <a:rPr lang="en-GB" sz="1200" b="0" i="0" u="none" strike="noStrike" cap="none" dirty="0">
                <a:solidFill>
                  <a:srgbClr val="1F3864"/>
                </a:solidFill>
                <a:latin typeface="Century Gothic"/>
                <a:ea typeface="Century Gothic"/>
                <a:cs typeface="Century Gothic"/>
                <a:sym typeface="Century Gothic"/>
              </a:rPr>
              <a:t>What are the different units that could be used to measure density?</a:t>
            </a:r>
          </a:p>
          <a:p>
            <a:pPr marL="0" marR="0" lvl="0" indent="0" algn="l" rtl="0">
              <a:lnSpc>
                <a:spcPct val="100000"/>
              </a:lnSpc>
              <a:spcBef>
                <a:spcPts val="0"/>
              </a:spcBef>
              <a:spcAft>
                <a:spcPts val="0"/>
              </a:spcAft>
              <a:buClr>
                <a:srgbClr val="000000"/>
              </a:buClr>
              <a:buSzPts val="2400"/>
              <a:buFont typeface="Arial"/>
              <a:buNone/>
            </a:pPr>
            <a:endParaRPr lang="en-GB" dirty="0"/>
          </a:p>
          <a:p>
            <a:pPr marL="0" lvl="0" indent="0" algn="l" rtl="0">
              <a:lnSpc>
                <a:spcPct val="100000"/>
              </a:lnSpc>
              <a:spcBef>
                <a:spcPts val="0"/>
              </a:spcBef>
              <a:spcAft>
                <a:spcPts val="0"/>
              </a:spcAft>
              <a:buSzPts val="1400"/>
              <a:buNone/>
            </a:pPr>
            <a:r>
              <a:rPr lang="en-GB" b="1" dirty="0"/>
              <a:t>Answers:</a:t>
            </a:r>
          </a:p>
          <a:p>
            <a:pPr marL="0" lvl="0" indent="0" algn="l" rtl="0">
              <a:lnSpc>
                <a:spcPct val="100000"/>
              </a:lnSpc>
              <a:spcBef>
                <a:spcPts val="0"/>
              </a:spcBef>
              <a:spcAft>
                <a:spcPts val="0"/>
              </a:spcAft>
              <a:buSzPts val="1400"/>
              <a:buNone/>
            </a:pPr>
            <a:r>
              <a:rPr lang="en-GB" dirty="0"/>
              <a:t>Foundation: </a:t>
            </a:r>
            <a:r>
              <a:rPr lang="en-GB" sz="1200" b="0" i="0" u="none" strike="noStrike" cap="none" dirty="0">
                <a:solidFill>
                  <a:srgbClr val="1F3864"/>
                </a:solidFill>
                <a:latin typeface="Century Gothic"/>
                <a:sym typeface="Century Gothic"/>
              </a:rPr>
              <a:t>The mass per unit volume.</a:t>
            </a:r>
          </a:p>
          <a:p>
            <a:pPr marL="0" lvl="0" indent="0" algn="l" rtl="0">
              <a:lnSpc>
                <a:spcPct val="100000"/>
              </a:lnSpc>
              <a:spcBef>
                <a:spcPts val="0"/>
              </a:spcBef>
              <a:spcAft>
                <a:spcPts val="0"/>
              </a:spcAft>
              <a:buSzPts val="1400"/>
              <a:buNone/>
            </a:pPr>
            <a:r>
              <a:rPr lang="en-GB" dirty="0"/>
              <a:t>Stretch: </a:t>
            </a:r>
            <a:r>
              <a:rPr lang="en-GB" sz="1200" b="0" i="0" u="none" strike="noStrike" cap="none" dirty="0">
                <a:solidFill>
                  <a:srgbClr val="1F3864"/>
                </a:solidFill>
                <a:latin typeface="Century Gothic"/>
                <a:sym typeface="Century Gothic"/>
              </a:rPr>
              <a:t>g/cm</a:t>
            </a:r>
            <a:r>
              <a:rPr lang="en-GB" sz="1200" b="0" i="0" u="none" strike="noStrike" cap="none" baseline="30000" dirty="0">
                <a:solidFill>
                  <a:srgbClr val="1F3864"/>
                </a:solidFill>
                <a:latin typeface="Century Gothic"/>
                <a:sym typeface="Century Gothic"/>
              </a:rPr>
              <a:t>3</a:t>
            </a:r>
            <a:r>
              <a:rPr lang="en-GB" sz="1200" b="0" i="0" u="none" strike="noStrike" cap="none" dirty="0">
                <a:solidFill>
                  <a:srgbClr val="1F3864"/>
                </a:solidFill>
                <a:latin typeface="Century Gothic"/>
                <a:sym typeface="Century Gothic"/>
              </a:rPr>
              <a:t>, kg/m</a:t>
            </a:r>
            <a:r>
              <a:rPr lang="en-GB" sz="1200" b="0" i="0" u="none" strike="noStrike" cap="none" baseline="30000" dirty="0">
                <a:solidFill>
                  <a:srgbClr val="1F3864"/>
                </a:solidFill>
                <a:latin typeface="Century Gothic"/>
                <a:sym typeface="Century Gothic"/>
              </a:rPr>
              <a:t>3</a:t>
            </a:r>
            <a:endParaRPr baseline="30000" dirty="0"/>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a:t>
            </a:fld>
            <a:endParaRPr/>
          </a:p>
        </p:txBody>
      </p:sp>
    </p:spTree>
    <p:extLst>
      <p:ext uri="{BB962C8B-B14F-4D97-AF65-F5344CB8AC3E}">
        <p14:creationId xmlns:p14="http://schemas.microsoft.com/office/powerpoint/2010/main" val="1480489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exposition:</a:t>
            </a: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So we know that pressure increases with depth in a fluid. We can use the same idea to think about what happens when you gain altitude (get higher up).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Atmospheric pressure is caused by air molecules colliding with a surface - remember particles in fluid exert a force on any surface they collide with, including our skin or any other objects.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 higher the altitude, the less dense the atmosphere, so there are fewer air particles. This means the weight of the air decreases as you get higher up, as there are fewer particles. So atmospheric pressure decreases with height.</a:t>
            </a:r>
            <a:r>
              <a:rPr lang="en-GB" sz="1200" b="0" i="0" u="none" strike="noStrike" kern="0" baseline="0" dirty="0">
                <a:solidFill>
                  <a:schemeClr val="dk1"/>
                </a:solidFill>
                <a:effectLst/>
                <a:latin typeface="Calibri"/>
                <a:cs typeface="Calibri"/>
              </a:rPr>
              <a:t> </a:t>
            </a:r>
            <a:r>
              <a:rPr lang="en-GB" sz="1200" b="0" i="0" u="none" strike="noStrike" kern="1200" dirty="0">
                <a:solidFill>
                  <a:schemeClr val="tx1"/>
                </a:solidFill>
                <a:effectLst/>
                <a:latin typeface="+mn-lt"/>
                <a:ea typeface="+mn-ea"/>
                <a:cs typeface="+mn-cs"/>
              </a:rPr>
              <a:t>Close to sea level, the pressure exerted by the Earth’s atmosphere is about 1.01 × 10</a:t>
            </a:r>
            <a:r>
              <a:rPr lang="en-GB" sz="1200" b="0" i="0" u="none" strike="noStrike" kern="1200" baseline="30000" dirty="0">
                <a:solidFill>
                  <a:schemeClr val="tx1"/>
                </a:solidFill>
                <a:effectLst/>
                <a:latin typeface="+mn-lt"/>
                <a:ea typeface="+mn-ea"/>
                <a:cs typeface="+mn-cs"/>
              </a:rPr>
              <a:t>5</a:t>
            </a:r>
            <a:r>
              <a:rPr lang="en-GB" sz="1200" b="0" i="0" u="none" strike="noStrike" kern="1200" dirty="0">
                <a:solidFill>
                  <a:schemeClr val="tx1"/>
                </a:solidFill>
                <a:effectLst/>
                <a:latin typeface="+mn-lt"/>
                <a:ea typeface="+mn-ea"/>
                <a:cs typeface="+mn-cs"/>
              </a:rPr>
              <a:t> Pa. By the time you reach an altitude of 18 000 feet, air pressure has decreased to about half of this. </a:t>
            </a:r>
          </a:p>
          <a:p>
            <a:pPr marL="0" marR="0" lvl="0" indent="0" algn="l" defTabSz="914400">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cs typeface="Calibri" panose="020F0502020204030204"/>
              </a:rPr>
              <a:t>An interesting way to think about this relationship:</a:t>
            </a: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Imagine being buried under a pile of marbles 100 km deep. Imagine the whole earth being wrapped in a 100km deep sea of marbles. Imagine how heavy that would be. Well, that's very nearly true – except the 'marbles' are so small that every breath you take contains 25 sextillion of them (that's 25 with 21 zeros after it...)</a:t>
            </a: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We live at the bottom of an 'ocean of air'. The molecules of air are pulled down by gravity, and so they press down against the surface of the earth, and against us, with a force that is extraordinarily strong (we just don't notice it because we evolved in it and have never experienced anything different). Just as very deep ocean waters exert enormous pressures on objects in those depths (because of the weight of all that water above), but far less pressure the higher you go towards the surface (less water above), so we experience air pressure at the 'bottom' of the 'ocean of air', and the higher we go, the less pressure there is (because there is less air above us to press down on us). </a:t>
            </a:r>
            <a:endParaRPr lang="en-GB" dirty="0"/>
          </a:p>
          <a:p>
            <a:endParaRPr lang="en-GB" dirty="0"/>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dirty="0"/>
          </a:p>
        </p:txBody>
      </p:sp>
    </p:spTree>
    <p:extLst>
      <p:ext uri="{BB962C8B-B14F-4D97-AF65-F5344CB8AC3E}">
        <p14:creationId xmlns:p14="http://schemas.microsoft.com/office/powerpoint/2010/main" val="2929851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463AA5-238C-F164-8E3A-BA10ACF0F1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63974F-44C4-A5BE-7523-C90696D474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1CA29DC-367A-5F8F-65D6-6CA3265039D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exposition:</a:t>
            </a: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So we know that pressure increases with depth in a fluid. We can use the same idea to think about what happens when you gain altitude (get higher up).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Atmospheric pressure is caused by air molecules colliding with a surface - remember particles in fluid exert a force on any surface they collide with, including our skin or any other objects.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 higher the altitude, the less dense the atmosphere, so there are fewer air particles. This means the weight of the air decreases as you get higher up, as there are fewer particles. So atmospheric pressure decreases with height.</a:t>
            </a:r>
            <a:r>
              <a:rPr lang="en-GB" sz="1200" b="0" i="0" u="none" strike="noStrike" kern="0" baseline="0" dirty="0">
                <a:solidFill>
                  <a:schemeClr val="dk1"/>
                </a:solidFill>
                <a:effectLst/>
                <a:latin typeface="Calibri"/>
                <a:cs typeface="Calibri"/>
              </a:rPr>
              <a:t> </a:t>
            </a:r>
            <a:r>
              <a:rPr lang="en-GB" sz="1200" b="0" i="0" u="none" strike="noStrike" kern="1200" dirty="0">
                <a:solidFill>
                  <a:schemeClr val="tx1"/>
                </a:solidFill>
                <a:effectLst/>
                <a:latin typeface="+mn-lt"/>
                <a:ea typeface="+mn-ea"/>
                <a:cs typeface="+mn-cs"/>
              </a:rPr>
              <a:t>Close to sea level, the pressure exerted by the Earth’s atmosphere is about 1.01 × 10</a:t>
            </a:r>
            <a:r>
              <a:rPr lang="en-GB" sz="1200" b="0" i="0" u="none" strike="noStrike" kern="1200" baseline="30000" dirty="0">
                <a:solidFill>
                  <a:schemeClr val="tx1"/>
                </a:solidFill>
                <a:effectLst/>
                <a:latin typeface="+mn-lt"/>
                <a:ea typeface="+mn-ea"/>
                <a:cs typeface="+mn-cs"/>
              </a:rPr>
              <a:t>5</a:t>
            </a:r>
            <a:r>
              <a:rPr lang="en-GB" sz="1200" b="0" i="0" u="none" strike="noStrike" kern="1200" dirty="0">
                <a:solidFill>
                  <a:schemeClr val="tx1"/>
                </a:solidFill>
                <a:effectLst/>
                <a:latin typeface="+mn-lt"/>
                <a:ea typeface="+mn-ea"/>
                <a:cs typeface="+mn-cs"/>
              </a:rPr>
              <a:t> Pa. By the time you reach an altitude of 18 000 feet, air pressure has decreased to about half of this. </a:t>
            </a:r>
          </a:p>
          <a:p>
            <a:pPr marL="0" marR="0" lvl="0" indent="0" algn="l" defTabSz="914400">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cs typeface="Calibri" panose="020F0502020204030204"/>
              </a:rPr>
              <a:t>An interesting way to think about this relationship:</a:t>
            </a: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Imagine being buried under a pile of marbles 100 km deep. Imagine the whole earth being wrapped in a 100km deep sea of marbles. Imagine how heavy that would be. Well, that's very nearly true – except the 'marbles' are so small that every breath you take contains 25 sextillion of them (that's 25 with 21 zeros after it...)</a:t>
            </a: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We live at the bottom of an 'ocean of air'. The molecules of air are pulled down by gravity, and so they press down against the surface of the earth, and against us, with a force that is extraordinarily strong (we just don't notice it because we evolved in it and have never experienced anything different). Just as very deep ocean waters exert enormous pressures on objects in those depths (because of the weight of all that water above), but far less pressure the higher you go towards the surface (less water above), so we experience air pressure at the 'bottom' of the 'ocean of air', and the higher we go, the less pressure there is (because there is less air above us to press down on us). </a:t>
            </a:r>
            <a:endParaRPr lang="en-GB" dirty="0"/>
          </a:p>
          <a:p>
            <a:endParaRPr lang="en-GB" dirty="0"/>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p:txBody>
      </p:sp>
      <p:sp>
        <p:nvSpPr>
          <p:cNvPr id="4" name="Slide Number Placeholder 3">
            <a:extLst>
              <a:ext uri="{FF2B5EF4-FFF2-40B4-BE49-F238E27FC236}">
                <a16:creationId xmlns:a16="http://schemas.microsoft.com/office/drawing/2014/main" id="{E31C874E-86ED-C747-001A-ED7121C9825C}"/>
              </a:ext>
            </a:extLst>
          </p:cNvPr>
          <p:cNvSpPr>
            <a:spLocks noGrp="1"/>
          </p:cNvSpPr>
          <p:nvPr>
            <p:ph type="sldNum" sz="quarter" idx="10"/>
          </p:nvPr>
        </p:nvSpPr>
        <p:spPr/>
        <p:txBody>
          <a:bodyPr/>
          <a:lstStyle/>
          <a:p>
            <a:fld id="{4B7F327E-D879-4193-B0D7-BEE89950DB5C}" type="slidenum">
              <a:rPr lang="en-GB" smtClean="0"/>
              <a:t>11</a:t>
            </a:fld>
            <a:endParaRPr lang="en-GB" dirty="0"/>
          </a:p>
        </p:txBody>
      </p:sp>
    </p:spTree>
    <p:extLst>
      <p:ext uri="{BB962C8B-B14F-4D97-AF65-F5344CB8AC3E}">
        <p14:creationId xmlns:p14="http://schemas.microsoft.com/office/powerpoint/2010/main" val="38591254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A64F72-EFAF-8ACD-A504-D3D1C7B5D6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EEF01F-6A66-AD15-BB3E-11FB2D1D3E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91509B-3BF5-F013-B967-3EA70022C1EB}"/>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exposition:</a:t>
            </a: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So we know that pressure increases with depth in a fluid. We can use the same idea to think about what happens when you gain altitude (get higher up).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Atmospheric pressure is caused by air molecules colliding with a surface - remember particles in fluid exert a force on any surface they collide with, including our skin or any other objects.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 higher the altitude, the less dense the atmosphere, so there are fewer air particles. This means the weight of the air decreases as you get higher up, as there are fewer particles. So atmospheric pressure decreases with height.</a:t>
            </a:r>
            <a:r>
              <a:rPr lang="en-GB" sz="1200" b="0" i="0" u="none" strike="noStrike" kern="0" baseline="0" dirty="0">
                <a:solidFill>
                  <a:schemeClr val="dk1"/>
                </a:solidFill>
                <a:effectLst/>
                <a:latin typeface="Calibri"/>
                <a:cs typeface="Calibri"/>
              </a:rPr>
              <a:t> </a:t>
            </a:r>
            <a:r>
              <a:rPr lang="en-GB" sz="1200" b="0" i="0" u="none" strike="noStrike" kern="1200" dirty="0">
                <a:solidFill>
                  <a:schemeClr val="tx1"/>
                </a:solidFill>
                <a:effectLst/>
                <a:latin typeface="+mn-lt"/>
                <a:ea typeface="+mn-ea"/>
                <a:cs typeface="+mn-cs"/>
              </a:rPr>
              <a:t>Close to sea level, the pressure exerted by the Earth’s atmosphere is about 1.01 × 10</a:t>
            </a:r>
            <a:r>
              <a:rPr lang="en-GB" sz="1200" b="0" i="0" u="none" strike="noStrike" kern="1200" baseline="30000" dirty="0">
                <a:solidFill>
                  <a:schemeClr val="tx1"/>
                </a:solidFill>
                <a:effectLst/>
                <a:latin typeface="+mn-lt"/>
                <a:ea typeface="+mn-ea"/>
                <a:cs typeface="+mn-cs"/>
              </a:rPr>
              <a:t>5</a:t>
            </a:r>
            <a:r>
              <a:rPr lang="en-GB" sz="1200" b="0" i="0" u="none" strike="noStrike" kern="1200" dirty="0">
                <a:solidFill>
                  <a:schemeClr val="tx1"/>
                </a:solidFill>
                <a:effectLst/>
                <a:latin typeface="+mn-lt"/>
                <a:ea typeface="+mn-ea"/>
                <a:cs typeface="+mn-cs"/>
              </a:rPr>
              <a:t> Pa. By the time you reach an altitude of 18 000 feet, air pressure has decreased to about half of this. </a:t>
            </a:r>
          </a:p>
          <a:p>
            <a:pPr marL="0" marR="0" lvl="0" indent="0" algn="l" defTabSz="914400">
              <a:lnSpc>
                <a:spcPct val="100000"/>
              </a:lnSpc>
              <a:spcBef>
                <a:spcPts val="0"/>
              </a:spcBef>
              <a:spcAft>
                <a:spcPts val="0"/>
              </a:spcAft>
              <a:buClrTx/>
              <a:buSzTx/>
              <a:buFontTx/>
              <a:buNone/>
              <a:tabLst/>
              <a:defRPr/>
            </a:pP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sz="1200" b="0" i="0" u="none" strike="noStrike" kern="1200" dirty="0">
                <a:solidFill>
                  <a:schemeClr val="tx1"/>
                </a:solidFill>
                <a:effectLst/>
                <a:latin typeface="+mn-lt"/>
                <a:cs typeface="Calibri" panose="020F0502020204030204"/>
              </a:rPr>
              <a:t>An interesting way to think about this relationship:</a:t>
            </a: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Imagine being buried under a pile of marbles 100 km deep. Imagine the whole earth being wrapped in a 100km deep sea of marbles. Imagine how heavy that would be. Well, that's very nearly true – except the 'marbles' are so small that every breath you take contains 25 sextillion of them (that's 25 with 21 zeros after it...)</a:t>
            </a:r>
            <a:endParaRPr lang="en-GB" sz="1200" b="0" i="0" u="none" strike="noStrike" kern="1200" dirty="0">
              <a:solidFill>
                <a:schemeClr val="tx1"/>
              </a:solidFill>
              <a:effectLst/>
              <a:latin typeface="+mn-lt"/>
              <a:cs typeface="Calibri" panose="020F0502020204030204"/>
            </a:endParaRPr>
          </a:p>
          <a:p>
            <a:pPr marL="0" marR="0" lvl="0" indent="0" algn="l" defTabSz="914400">
              <a:lnSpc>
                <a:spcPct val="100000"/>
              </a:lnSpc>
              <a:spcBef>
                <a:spcPts val="0"/>
              </a:spcBef>
              <a:spcAft>
                <a:spcPts val="0"/>
              </a:spcAft>
              <a:buClrTx/>
              <a:buSzTx/>
              <a:buFontTx/>
              <a:buNone/>
              <a:tabLst/>
              <a:defRPr/>
            </a:pPr>
            <a:r>
              <a:rPr lang="en-GB" dirty="0">
                <a:cs typeface="Calibri" panose="020F0502020204030204"/>
              </a:rPr>
              <a:t>We live at the bottom of an 'ocean of air'. The molecules of air are pulled down by gravity, and so they press down against the surface of the earth, and against us, with a force that is extraordinarily strong (we just don't notice it because we evolved in it and have never experienced anything different). Just as very deep ocean waters exert enormous pressures on objects in those depths (because of the weight of all that water above), but far less pressure the higher you go towards the surface (less water above), so we experience air pressure at the 'bottom' of the 'ocean of air', and the higher we go, the less pressure there is (because there is less air above us to press down on us). </a:t>
            </a:r>
            <a:endParaRPr lang="en-GB" dirty="0"/>
          </a:p>
          <a:p>
            <a:endParaRPr lang="en-GB" dirty="0"/>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a:p>
            <a:endParaRPr lang="en-GB" dirty="0">
              <a:cs typeface="Calibri" panose="020F0502020204030204"/>
            </a:endParaRPr>
          </a:p>
        </p:txBody>
      </p:sp>
      <p:sp>
        <p:nvSpPr>
          <p:cNvPr id="4" name="Slide Number Placeholder 3">
            <a:extLst>
              <a:ext uri="{FF2B5EF4-FFF2-40B4-BE49-F238E27FC236}">
                <a16:creationId xmlns:a16="http://schemas.microsoft.com/office/drawing/2014/main" id="{5862021D-2258-A412-119E-651DB4B74793}"/>
              </a:ext>
            </a:extLst>
          </p:cNvPr>
          <p:cNvSpPr>
            <a:spLocks noGrp="1"/>
          </p:cNvSpPr>
          <p:nvPr>
            <p:ph type="sldNum" sz="quarter" idx="10"/>
          </p:nvPr>
        </p:nvSpPr>
        <p:spPr/>
        <p:txBody>
          <a:bodyPr/>
          <a:lstStyle/>
          <a:p>
            <a:fld id="{4B7F327E-D879-4193-B0D7-BEE89950DB5C}" type="slidenum">
              <a:rPr lang="en-GB" smtClean="0"/>
              <a:t>12</a:t>
            </a:fld>
            <a:endParaRPr lang="en-GB" dirty="0"/>
          </a:p>
        </p:txBody>
      </p:sp>
    </p:spTree>
    <p:extLst>
      <p:ext uri="{BB962C8B-B14F-4D97-AF65-F5344CB8AC3E}">
        <p14:creationId xmlns:p14="http://schemas.microsoft.com/office/powerpoint/2010/main" val="284226759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996543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For 7a, the forces should be equal and opposite.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31149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mj-lt"/>
              <a:buNone/>
            </a:pPr>
            <a:r>
              <a:rPr lang="en-GB" b="1" dirty="0"/>
              <a:t>Q1. 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A or B, they have not understood the relationship between pressure acting on a point and depth of the point. </a:t>
            </a:r>
            <a:r>
              <a:rPr lang="en-GB" b="0" i="1" dirty="0"/>
              <a:t>To fix-it, it can be useful to review the water bottle with holes as a demo to show how the pressure affects how forcefully the water flows out.</a:t>
            </a:r>
            <a:r>
              <a:rPr lang="en-GB" b="0" dirty="0"/>
              <a:t> </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B, they have confused the relationship between density and sinking/floating. </a:t>
            </a:r>
            <a:r>
              <a:rPr lang="en-GB" b="0" i="1" dirty="0"/>
              <a:t>To fix-it, give students a question such as ‘why does a huge plank of wood float but a marble sinks?’ . </a:t>
            </a:r>
            <a:r>
              <a:rPr lang="en-GB" b="0" i="0" dirty="0"/>
              <a:t>If students answer B, they have the misconception that different forces apply when in water. </a:t>
            </a:r>
            <a:r>
              <a:rPr lang="en-GB" b="0" i="1" dirty="0"/>
              <a:t>To fix-it, use a force diagram to get students thinking about the forces acting on an object, remembering that if the resultant force = 0, the motion of the object will not change. </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 </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just multiplied all the given values together. If students answer C, they have made the mistake of confusing density and pressure in the equation. </a:t>
            </a:r>
            <a:r>
              <a:rPr lang="en-GB" b="0" i="1" dirty="0"/>
              <a:t>To fix-it, review the equation and the meaning of each symbol, with plenty of practice calculations for students to solve for different unknowns. </a:t>
            </a:r>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0689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sym typeface="Century Gothic"/>
              </a:rPr>
              <a:t>Drill answers</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dirty="0">
                <a:solidFill>
                  <a:srgbClr val="1F3864"/>
                </a:solidFill>
                <a:latin typeface="Century Gothic"/>
                <a:sym typeface="Century Gothic"/>
              </a:rPr>
              <a:t>0.5 kg</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dirty="0">
                <a:solidFill>
                  <a:srgbClr val="1F3864"/>
                </a:solidFill>
                <a:latin typeface="Century Gothic"/>
                <a:sym typeface="Century Gothic"/>
              </a:rPr>
              <a:t>1.26 x10</a:t>
            </a:r>
            <a:r>
              <a:rPr lang="en-GB" sz="1200" b="0" i="0" u="none" strike="noStrike" cap="none" baseline="30000" dirty="0">
                <a:solidFill>
                  <a:srgbClr val="1F3864"/>
                </a:solidFill>
                <a:latin typeface="Century Gothic"/>
                <a:sym typeface="Century Gothic"/>
              </a:rPr>
              <a:t>-3</a:t>
            </a:r>
            <a:r>
              <a:rPr lang="en-GB" sz="1200" b="0" i="0" u="none" strike="noStrike" cap="none" dirty="0">
                <a:solidFill>
                  <a:srgbClr val="1F3864"/>
                </a:solidFill>
                <a:latin typeface="Century Gothic"/>
                <a:sym typeface="Century Gothic"/>
              </a:rPr>
              <a:t> m</a:t>
            </a:r>
            <a:r>
              <a:rPr lang="en-GB" sz="1200" b="0" i="0" u="none" strike="noStrike" cap="none" baseline="30000" dirty="0">
                <a:solidFill>
                  <a:srgbClr val="1F3864"/>
                </a:solidFill>
                <a:latin typeface="Century Gothic"/>
                <a:sym typeface="Century Gothic"/>
              </a:rPr>
              <a:t>2</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0.5 kg x 10 = 5 N</a:t>
            </a:r>
          </a:p>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0" i="0" u="none" strike="noStrike" cap="none" baseline="0" dirty="0">
                <a:solidFill>
                  <a:srgbClr val="1F3864"/>
                </a:solidFill>
                <a:latin typeface="Century Gothic"/>
                <a:sym typeface="Century Gothic"/>
              </a:rPr>
              <a:t>P = F/A</a:t>
            </a:r>
          </a:p>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0" i="0" u="none" strike="noStrike" cap="none" baseline="0" dirty="0">
                <a:solidFill>
                  <a:srgbClr val="1F3864"/>
                </a:solidFill>
                <a:latin typeface="Century Gothic"/>
                <a:sym typeface="Century Gothic"/>
              </a:rPr>
              <a:t>P = 3 978.87 N/m</a:t>
            </a:r>
            <a:r>
              <a:rPr lang="en-GB" sz="1200" b="0" i="0" u="none" strike="noStrike" cap="none" baseline="30000" dirty="0">
                <a:solidFill>
                  <a:srgbClr val="1F3864"/>
                </a:solidFill>
                <a:latin typeface="Century Gothic"/>
                <a:sym typeface="Century Gothic"/>
              </a:rPr>
              <a:t>2</a:t>
            </a:r>
            <a:r>
              <a:rPr lang="en-GB" sz="1200" b="0" i="0" u="none" strike="noStrike" cap="none" baseline="0" dirty="0">
                <a:solidFill>
                  <a:srgbClr val="1F3864"/>
                </a:solidFill>
                <a:latin typeface="Century Gothic"/>
                <a:sym typeface="Century Gothic"/>
              </a:rPr>
              <a:t> or Pa</a:t>
            </a: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2994351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Big Idea: Energy is Conserved.</a:t>
            </a:r>
            <a:endParaRPr lang="en-GB"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lesson builds on the previous lesson of physics only content, looking at the relationship between pressure and depth/height in a fluid. </a:t>
            </a: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Suggested Hook:</a:t>
            </a:r>
          </a:p>
          <a:p>
            <a:r>
              <a:rPr lang="en-GB" sz="1200" kern="1200" dirty="0">
                <a:solidFill>
                  <a:schemeClr val="tx1"/>
                </a:solidFill>
                <a:effectLst/>
                <a:latin typeface="+mn-lt"/>
                <a:ea typeface="+mn-ea"/>
                <a:cs typeface="+mn-cs"/>
              </a:rPr>
              <a:t>The easiest way to show students the key ideas behind this lesson is with a bottle of water with three holes at different heights, to observe how water is pushed out of the hole at each different height. </a:t>
            </a:r>
          </a:p>
          <a:p>
            <a:r>
              <a:rPr lang="en-GB" sz="1200" kern="1200" dirty="0">
                <a:solidFill>
                  <a:schemeClr val="tx1"/>
                </a:solidFill>
                <a:effectLst/>
                <a:latin typeface="+mn-lt"/>
                <a:ea typeface="+mn-ea"/>
                <a:cs typeface="+mn-cs"/>
              </a:rPr>
              <a:t>Alternatively, the blobfish is an engaging example to start with.</a:t>
            </a:r>
          </a:p>
          <a:p>
            <a:r>
              <a:rPr lang="en-GB" sz="1200" kern="1200" dirty="0">
                <a:solidFill>
                  <a:schemeClr val="tx1"/>
                </a:solidFill>
                <a:effectLst/>
                <a:latin typeface="+mn-lt"/>
                <a:ea typeface="+mn-ea"/>
                <a:cs typeface="+mn-cs"/>
              </a:rPr>
              <a:t>https://</a:t>
            </a:r>
            <a:r>
              <a:rPr lang="en-GB" sz="1200" kern="1200" dirty="0" err="1">
                <a:solidFill>
                  <a:schemeClr val="tx1"/>
                </a:solidFill>
                <a:effectLst/>
                <a:latin typeface="+mn-lt"/>
                <a:ea typeface="+mn-ea"/>
                <a:cs typeface="+mn-cs"/>
              </a:rPr>
              <a:t>www.smithsonianmag.com</a:t>
            </a:r>
            <a:r>
              <a:rPr lang="en-GB" sz="1200" kern="1200" dirty="0">
                <a:solidFill>
                  <a:schemeClr val="tx1"/>
                </a:solidFill>
                <a:effectLst/>
                <a:latin typeface="+mn-lt"/>
                <a:ea typeface="+mn-ea"/>
                <a:cs typeface="+mn-cs"/>
              </a:rPr>
              <a:t>/smart-news/in-defense-of-the-blobfish-why-the-worlds-ugliest-animal-isnt-as-ugly-as-you-think-it-is-6676336/</a:t>
            </a:r>
          </a:p>
          <a:p>
            <a:endParaRPr lang="en-GB" sz="1200" i="1"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a:p>
            <a:endParaRPr lang="en-GB" sz="1200" i="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Guidance:</a:t>
            </a:r>
          </a:p>
          <a:p>
            <a:r>
              <a:rPr lang="en-US" b="0" dirty="0"/>
              <a:t>See unit overview document and planning guidance to see how these objectives are typically assessed at GCSE, including examples of what students should be able to do following this lesson.</a:t>
            </a:r>
          </a:p>
          <a:p>
            <a:r>
              <a:rPr lang="en-US" b="1" dirty="0"/>
              <a:t>Planning for different needs:</a:t>
            </a:r>
          </a:p>
          <a:p>
            <a:r>
              <a:rPr lang="en-US" b="0" dirty="0"/>
              <a:t>The learning objectives given on this slide are suggested based on the most common requirements for exams, however they can be adapted based on the needs of different classes.</a:t>
            </a:r>
          </a:p>
          <a:p>
            <a:r>
              <a:rPr lang="en-US" b="0" dirty="0"/>
              <a:t>For best practice, the unit preparation booklet should be used to determine the appropriate focus of lessons within the unit. </a:t>
            </a:r>
          </a:p>
          <a:p>
            <a:r>
              <a:rPr lang="en-US" b="0" dirty="0"/>
              <a:t>While it is not possible to explicitly split content into levelled grades, we recommend that lesson objectives can be classified as critical, core or stretch. </a:t>
            </a:r>
          </a:p>
          <a:p>
            <a:r>
              <a:rPr lang="en-US" b="0" i="1" dirty="0"/>
              <a:t>Critical</a:t>
            </a:r>
            <a:r>
              <a:rPr lang="en-US" b="0" dirty="0"/>
              <a:t>: the content or skill is essential for all students to be able to progress.</a:t>
            </a:r>
          </a:p>
          <a:p>
            <a:r>
              <a:rPr lang="en-US" b="0" i="1" dirty="0"/>
              <a:t>Core</a:t>
            </a:r>
            <a:r>
              <a:rPr lang="en-US" b="0" dirty="0"/>
              <a:t>: the content or skill is important for students to progress, but other opportunities may be available to revisit it.</a:t>
            </a:r>
          </a:p>
          <a:p>
            <a:r>
              <a:rPr lang="en-US" b="0" i="1" dirty="0"/>
              <a:t>Stretch</a:t>
            </a:r>
            <a:r>
              <a:rPr lang="en-US" b="0" dirty="0"/>
              <a:t>: the content or skill may not be essential for all students but is important for students aiming for the highest grades. </a:t>
            </a:r>
          </a:p>
          <a:p>
            <a:r>
              <a:rPr lang="en-US" b="0" i="1" dirty="0"/>
              <a:t>Key skill: </a:t>
            </a:r>
            <a:r>
              <a:rPr lang="en-US" b="0" dirty="0"/>
              <a:t>this is a crucial skill being developed in this unit as part of the skill mapping</a:t>
            </a:r>
          </a:p>
          <a:p>
            <a:endParaRPr lang="en-US" dirty="0"/>
          </a:p>
          <a:p>
            <a:r>
              <a:rPr lang="en-GB" sz="1800" b="1" dirty="0">
                <a:effectLst/>
                <a:highlight>
                  <a:srgbClr val="00FF00"/>
                </a:highlight>
                <a:latin typeface="Century Gothic" panose="020B0502020202020204" pitchFamily="34" charset="0"/>
                <a:ea typeface="Calibri" panose="020F0502020204030204" pitchFamily="34" charset="0"/>
                <a:cs typeface="Arial" panose="020B0604020202020204" pitchFamily="34" charset="0"/>
              </a:rPr>
              <a:t>P4.1.6 Lesson Objectives: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800" dirty="0">
                <a:effectLst/>
                <a:highlight>
                  <a:srgbClr val="00FF00"/>
                </a:highlight>
                <a:latin typeface="Century Gothic" panose="020B0502020202020204" pitchFamily="34" charset="0"/>
                <a:ea typeface="Calibri" panose="020F0502020204030204" pitchFamily="34" charset="0"/>
                <a:cs typeface="Arial" panose="020B0604020202020204" pitchFamily="34" charset="0"/>
              </a:rPr>
              <a:t>Critical: </a:t>
            </a:r>
            <a:r>
              <a:rPr lang="en-US" sz="1800" dirty="0">
                <a:latin typeface="Century Gothic" panose="020B0502020202020204" pitchFamily="34" charset="0"/>
              </a:rPr>
              <a:t>Calculate the pressure exerted on an object at different depths</a:t>
            </a:r>
            <a:endParaRPr lang="en-US" sz="1800" dirty="0">
              <a:effectLst/>
              <a:highlight>
                <a:srgbClr val="00FF00"/>
              </a:highlight>
              <a:latin typeface="Century Gothic" panose="020B0502020202020204" pitchFamily="34" charset="0"/>
              <a:ea typeface="Calibri" panose="020F0502020204030204" pitchFamily="34" charset="0"/>
              <a:cs typeface="Arial" panose="020B060402020202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effectLst/>
                <a:highlight>
                  <a:srgbClr val="00FF00"/>
                </a:highlight>
                <a:latin typeface="Century Gothic" panose="020B0502020202020204" pitchFamily="34" charset="0"/>
                <a:ea typeface="Arial" panose="020B0604020202020204" pitchFamily="34" charset="0"/>
                <a:cs typeface="Arial" panose="020B0604020202020204" pitchFamily="34" charset="0"/>
              </a:rPr>
              <a:t>Core: </a:t>
            </a:r>
            <a:r>
              <a:rPr lang="en-US" sz="1800" dirty="0">
                <a:latin typeface="Century Gothic" panose="020B0502020202020204" pitchFamily="34" charset="0"/>
              </a:rPr>
              <a:t>Describe and explain the relationship between pressure and depth of a fluid</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effectLst/>
                <a:highlight>
                  <a:srgbClr val="00FF00"/>
                </a:highlight>
                <a:latin typeface="Century Gothic" panose="020B0502020202020204" pitchFamily="34" charset="0"/>
                <a:ea typeface="Arial" panose="020B0604020202020204" pitchFamily="34" charset="0"/>
                <a:cs typeface="Arial" panose="020B0604020202020204" pitchFamily="34" charset="0"/>
              </a:rPr>
              <a:t>Stretch: </a:t>
            </a:r>
            <a:r>
              <a:rPr lang="en-US" sz="1800" dirty="0">
                <a:latin typeface="Century Gothic" panose="020B0502020202020204" pitchFamily="34" charset="0"/>
              </a:rPr>
              <a:t>Describe the forces acting on an object when they float or sink</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148523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7672bdcf31_0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7672bdcf31_0_1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These first two slides can be used as a recap of the difference between mass and weight, linking to understanding what g is, which students will need for this lesson. </a:t>
            </a:r>
          </a:p>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Suggested exposition:</a:t>
            </a:r>
          </a:p>
          <a:p>
            <a:pPr marL="0" marR="0" lvl="0" indent="0" algn="l" rtl="0">
              <a:lnSpc>
                <a:spcPct val="100000"/>
              </a:lnSpc>
              <a:spcBef>
                <a:spcPts val="0"/>
              </a:spcBef>
              <a:spcAft>
                <a:spcPts val="0"/>
              </a:spcAft>
              <a:buClr>
                <a:schemeClr val="dk1"/>
              </a:buClr>
              <a:buSzPts val="1200"/>
              <a:buFont typeface="Calibri"/>
              <a:buNone/>
            </a:pPr>
            <a:r>
              <a:rPr lang="en-GB" sz="1000" dirty="0"/>
              <a:t>Mass is how much ‘stuff’ an object contains / is made of – the total amount of matter it contains. To change the mass of an object you would have to add or remove matter (e.g. amputate a leg - a quite severe example to illustrate the point!).</a:t>
            </a:r>
          </a:p>
          <a:p>
            <a:pPr marL="0" marR="0" lvl="0" indent="0" algn="l" rtl="0">
              <a:lnSpc>
                <a:spcPct val="100000"/>
              </a:lnSpc>
              <a:spcBef>
                <a:spcPts val="0"/>
              </a:spcBef>
              <a:spcAft>
                <a:spcPts val="0"/>
              </a:spcAft>
              <a:buClr>
                <a:schemeClr val="dk1"/>
              </a:buClr>
              <a:buSzPts val="1200"/>
              <a:buFont typeface="Calibri"/>
              <a:buNone/>
            </a:pPr>
            <a:r>
              <a:rPr lang="en-GB" sz="1000" dirty="0"/>
              <a:t>Weight is how strongly gravity attracts that mass. Weight is a force. </a:t>
            </a:r>
          </a:p>
          <a:p>
            <a:pPr marL="0" marR="0" lvl="0" indent="0" algn="l" rtl="0">
              <a:lnSpc>
                <a:spcPct val="100000"/>
              </a:lnSpc>
              <a:spcBef>
                <a:spcPts val="0"/>
              </a:spcBef>
              <a:spcAft>
                <a:spcPts val="0"/>
              </a:spcAft>
              <a:buClr>
                <a:schemeClr val="dk1"/>
              </a:buClr>
              <a:buSzPts val="1200"/>
              <a:buFont typeface="Calibri"/>
              <a:buNone/>
            </a:pPr>
            <a:r>
              <a:rPr lang="en-GB" sz="1000" i="1" dirty="0"/>
              <a:t>What is a force? </a:t>
            </a:r>
          </a:p>
          <a:p>
            <a:pPr marL="0" marR="0" lvl="0" indent="0" algn="l" rtl="0">
              <a:lnSpc>
                <a:spcPct val="100000"/>
              </a:lnSpc>
              <a:spcBef>
                <a:spcPts val="0"/>
              </a:spcBef>
              <a:spcAft>
                <a:spcPts val="0"/>
              </a:spcAft>
              <a:buClr>
                <a:schemeClr val="dk1"/>
              </a:buClr>
              <a:buSzPts val="1200"/>
              <a:buFont typeface="Calibri"/>
              <a:buNone/>
            </a:pPr>
            <a:r>
              <a:rPr lang="en-GB" sz="1000" b="1" i="1" dirty="0"/>
              <a:t>A push, pull or twist that can change the shape, speed or direction of an object.</a:t>
            </a:r>
          </a:p>
          <a:p>
            <a:pPr marL="0" marR="0" lvl="0" indent="0" algn="l" rtl="0">
              <a:lnSpc>
                <a:spcPct val="100000"/>
              </a:lnSpc>
              <a:spcBef>
                <a:spcPts val="0"/>
              </a:spcBef>
              <a:spcAft>
                <a:spcPts val="0"/>
              </a:spcAft>
              <a:buClr>
                <a:schemeClr val="dk1"/>
              </a:buClr>
              <a:buSzPts val="1200"/>
              <a:buFont typeface="Calibri"/>
              <a:buNone/>
            </a:pPr>
            <a:r>
              <a:rPr lang="en-GB" sz="1000" i="1" dirty="0"/>
              <a:t>In which direction does gravity pull everything?</a:t>
            </a:r>
          </a:p>
          <a:p>
            <a:pPr marL="0" marR="0" lvl="0" indent="0" algn="l" rtl="0">
              <a:lnSpc>
                <a:spcPct val="100000"/>
              </a:lnSpc>
              <a:spcBef>
                <a:spcPts val="0"/>
              </a:spcBef>
              <a:spcAft>
                <a:spcPts val="0"/>
              </a:spcAft>
              <a:buClr>
                <a:schemeClr val="dk1"/>
              </a:buClr>
              <a:buSzPts val="1200"/>
              <a:buFont typeface="Calibri"/>
              <a:buNone/>
            </a:pPr>
            <a:r>
              <a:rPr lang="en-GB" sz="1000" b="1" i="1" dirty="0"/>
              <a:t>Towards the centre of the Earth.</a:t>
            </a:r>
          </a:p>
          <a:p>
            <a:pPr marL="0" marR="0" lvl="0" indent="0" algn="l" rtl="0">
              <a:lnSpc>
                <a:spcPct val="100000"/>
              </a:lnSpc>
              <a:spcBef>
                <a:spcPts val="0"/>
              </a:spcBef>
              <a:spcAft>
                <a:spcPts val="0"/>
              </a:spcAft>
              <a:buClr>
                <a:schemeClr val="dk1"/>
              </a:buClr>
              <a:buSzPts val="1200"/>
              <a:buFont typeface="Calibri"/>
              <a:buNone/>
            </a:pPr>
            <a:r>
              <a:rPr lang="en-GB" sz="1000" i="1" dirty="0"/>
              <a:t>Which way does weight act or ‘pull’?</a:t>
            </a:r>
          </a:p>
          <a:p>
            <a:pPr marL="0" marR="0" lvl="0" indent="0" algn="l" rtl="0">
              <a:lnSpc>
                <a:spcPct val="100000"/>
              </a:lnSpc>
              <a:spcBef>
                <a:spcPts val="0"/>
              </a:spcBef>
              <a:spcAft>
                <a:spcPts val="0"/>
              </a:spcAft>
              <a:buClr>
                <a:schemeClr val="dk1"/>
              </a:buClr>
              <a:buSzPts val="1200"/>
              <a:buFont typeface="Calibri"/>
              <a:buNone/>
            </a:pPr>
            <a:r>
              <a:rPr lang="en-GB" sz="1000" b="1" i="1" dirty="0"/>
              <a:t>Towards the centre of the Earth. </a:t>
            </a:r>
            <a:r>
              <a:rPr lang="en-GB" sz="1000" i="1" dirty="0"/>
              <a:t>(if students answer: ‘down’, ask them which way is down in Australia?) </a:t>
            </a: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i="1" dirty="0"/>
              <a:t>If I changed your mass by e.g. cutting off arm/ leg etc, w</a:t>
            </a:r>
            <a:r>
              <a:rPr lang="en-GB" sz="1000" b="0" i="1" dirty="0"/>
              <a:t>ould this change your weight? </a:t>
            </a:r>
          </a:p>
          <a:p>
            <a:pPr marL="0" marR="0" lvl="0" indent="0" algn="l" rtl="0">
              <a:lnSpc>
                <a:spcPct val="100000"/>
              </a:lnSpc>
              <a:spcBef>
                <a:spcPts val="0"/>
              </a:spcBef>
              <a:spcAft>
                <a:spcPts val="0"/>
              </a:spcAft>
              <a:buClr>
                <a:schemeClr val="dk1"/>
              </a:buClr>
              <a:buSzPts val="1200"/>
              <a:buFont typeface="Calibri"/>
              <a:buNone/>
            </a:pPr>
            <a:r>
              <a:rPr lang="en-GB" sz="1000" b="1" i="1" dirty="0"/>
              <a:t>Yes. </a:t>
            </a:r>
          </a:p>
          <a:p>
            <a:pPr marL="0" marR="0" lvl="0" indent="0" algn="l" rtl="0">
              <a:lnSpc>
                <a:spcPct val="100000"/>
              </a:lnSpc>
              <a:spcBef>
                <a:spcPts val="0"/>
              </a:spcBef>
              <a:spcAft>
                <a:spcPts val="0"/>
              </a:spcAft>
              <a:buClr>
                <a:schemeClr val="dk1"/>
              </a:buClr>
              <a:buSzPts val="1200"/>
              <a:buFont typeface="Calibri"/>
              <a:buNone/>
            </a:pPr>
            <a:r>
              <a:rPr lang="en-GB" sz="1000" b="0" i="1" dirty="0"/>
              <a:t>Why? </a:t>
            </a:r>
          </a:p>
          <a:p>
            <a:pPr marL="0" marR="0" lvl="0" indent="0" algn="l" rtl="0">
              <a:lnSpc>
                <a:spcPct val="100000"/>
              </a:lnSpc>
              <a:spcBef>
                <a:spcPts val="0"/>
              </a:spcBef>
              <a:spcAft>
                <a:spcPts val="0"/>
              </a:spcAft>
              <a:buClr>
                <a:schemeClr val="dk1"/>
              </a:buClr>
              <a:buSzPts val="1200"/>
              <a:buFont typeface="Calibri"/>
              <a:buNone/>
            </a:pPr>
            <a:r>
              <a:rPr lang="en-GB" sz="1000" b="1" i="1" dirty="0"/>
              <a:t>Weight is the force of gravity acting on a mass, so changing the mass would change the weight. </a:t>
            </a:r>
          </a:p>
          <a:p>
            <a:pPr marL="0" marR="0" lvl="0" indent="0" algn="l" rtl="0">
              <a:lnSpc>
                <a:spcPct val="100000"/>
              </a:lnSpc>
              <a:spcBef>
                <a:spcPts val="0"/>
              </a:spcBef>
              <a:spcAft>
                <a:spcPts val="0"/>
              </a:spcAft>
              <a:buClr>
                <a:schemeClr val="dk1"/>
              </a:buClr>
              <a:buSzPts val="1200"/>
              <a:buFont typeface="Calibri"/>
              <a:buNone/>
            </a:pPr>
            <a:r>
              <a:rPr lang="en-GB" sz="1000" b="0" i="1" dirty="0"/>
              <a:t>What if I pulled out a hair? </a:t>
            </a:r>
          </a:p>
          <a:p>
            <a:pPr marL="0" marR="0" lvl="0" indent="0" algn="l" rtl="0">
              <a:lnSpc>
                <a:spcPct val="100000"/>
              </a:lnSpc>
              <a:spcBef>
                <a:spcPts val="0"/>
              </a:spcBef>
              <a:spcAft>
                <a:spcPts val="0"/>
              </a:spcAft>
              <a:buClr>
                <a:schemeClr val="dk1"/>
              </a:buClr>
              <a:buSzPts val="1200"/>
              <a:buFont typeface="Calibri"/>
              <a:buNone/>
            </a:pPr>
            <a:r>
              <a:rPr lang="en-GB" sz="1000" b="1" i="1" dirty="0"/>
              <a:t>Students are often less certain about this, believing that a small mass will make no difference, but it does, for the same reason as cutting off a leg! </a:t>
            </a:r>
          </a:p>
          <a:p>
            <a:pPr marL="0" marR="0" lvl="0" indent="0" algn="l" rtl="0">
              <a:lnSpc>
                <a:spcPct val="100000"/>
              </a:lnSpc>
              <a:spcBef>
                <a:spcPts val="0"/>
              </a:spcBef>
              <a:spcAft>
                <a:spcPts val="0"/>
              </a:spcAft>
              <a:buClr>
                <a:schemeClr val="dk1"/>
              </a:buClr>
              <a:buSzPts val="1200"/>
              <a:buFont typeface="Calibri"/>
              <a:buNone/>
            </a:pPr>
            <a:r>
              <a:rPr lang="en-GB" sz="1000" b="0" i="1" dirty="0"/>
              <a:t>Is it possible to change your weight without changing your mass? </a:t>
            </a:r>
          </a:p>
          <a:p>
            <a:pPr marL="0" marR="0" lvl="0" indent="0" algn="l" rtl="0">
              <a:lnSpc>
                <a:spcPct val="100000"/>
              </a:lnSpc>
              <a:spcBef>
                <a:spcPts val="0"/>
              </a:spcBef>
              <a:spcAft>
                <a:spcPts val="0"/>
              </a:spcAft>
              <a:buClr>
                <a:schemeClr val="dk1"/>
              </a:buClr>
              <a:buSzPts val="1200"/>
              <a:buFont typeface="Calibri"/>
              <a:buNone/>
            </a:pPr>
            <a:r>
              <a:rPr lang="en-GB" sz="1000" b="1" i="1" dirty="0"/>
              <a:t>Yes. Go to the Moon, or another planet, where the force of gravity is different.</a:t>
            </a:r>
          </a:p>
          <a:p>
            <a:pPr marL="0" marR="0" lvl="0" indent="0" algn="l" rtl="0">
              <a:lnSpc>
                <a:spcPct val="100000"/>
              </a:lnSpc>
              <a:spcBef>
                <a:spcPts val="0"/>
              </a:spcBef>
              <a:spcAft>
                <a:spcPts val="0"/>
              </a:spcAft>
              <a:buClr>
                <a:schemeClr val="dk1"/>
              </a:buClr>
              <a:buSzPts val="1200"/>
              <a:buFont typeface="Calibri"/>
              <a:buNone/>
            </a:pPr>
            <a:endParaRPr lang="en-GB" sz="1000" b="1" i="1" dirty="0"/>
          </a:p>
          <a:p>
            <a:pPr marL="0" marR="0" lvl="0" indent="0" algn="l" rtl="0">
              <a:lnSpc>
                <a:spcPct val="100000"/>
              </a:lnSpc>
              <a:spcBef>
                <a:spcPts val="0"/>
              </a:spcBef>
              <a:spcAft>
                <a:spcPts val="0"/>
              </a:spcAft>
              <a:buClr>
                <a:schemeClr val="dk1"/>
              </a:buClr>
              <a:buSzPts val="1200"/>
              <a:buFont typeface="Calibri"/>
              <a:buNone/>
            </a:pPr>
            <a:r>
              <a:rPr lang="en-GB" sz="1000" b="0" i="0" dirty="0"/>
              <a:t>Image source: </a:t>
            </a:r>
            <a:r>
              <a:rPr lang="en-GB" sz="1000" b="0" i="0" dirty="0" err="1"/>
              <a:t>pixabay</a:t>
            </a:r>
            <a:endParaRPr lang="en-GB" sz="1000" b="0" i="0" dirty="0"/>
          </a:p>
        </p:txBody>
      </p:sp>
      <p:sp>
        <p:nvSpPr>
          <p:cNvPr id="178" name="Google Shape;178;g7672bdcf31_0_10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5</a:t>
            </a:fld>
            <a:endParaRPr/>
          </a:p>
        </p:txBody>
      </p:sp>
    </p:spTree>
    <p:extLst>
      <p:ext uri="{BB962C8B-B14F-4D97-AF65-F5344CB8AC3E}">
        <p14:creationId xmlns:p14="http://schemas.microsoft.com/office/powerpoint/2010/main" val="3635494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D6B1B9D9-AE6C-76F4-E443-2B87310A2BB1}"/>
            </a:ext>
          </a:extLst>
        </p:cNvPr>
        <p:cNvGrpSpPr/>
        <p:nvPr/>
      </p:nvGrpSpPr>
      <p:grpSpPr>
        <a:xfrm>
          <a:off x="0" y="0"/>
          <a:ext cx="0" cy="0"/>
          <a:chOff x="0" y="0"/>
          <a:chExt cx="0" cy="0"/>
        </a:xfrm>
      </p:grpSpPr>
      <p:sp>
        <p:nvSpPr>
          <p:cNvPr id="176" name="Google Shape;176;g7672bdcf31_0_103:notes">
            <a:extLst>
              <a:ext uri="{FF2B5EF4-FFF2-40B4-BE49-F238E27FC236}">
                <a16:creationId xmlns:a16="http://schemas.microsoft.com/office/drawing/2014/main" id="{7A7E2A24-9D95-24F4-6E8E-1AA5C83EBE87}"/>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7672bdcf31_0_103:notes">
            <a:extLst>
              <a:ext uri="{FF2B5EF4-FFF2-40B4-BE49-F238E27FC236}">
                <a16:creationId xmlns:a16="http://schemas.microsoft.com/office/drawing/2014/main" id="{64618E1B-73E2-1B7C-216D-EA814F8F4002}"/>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Suggested exposition: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is the force of gravity acting on a mass and can be calculated using the equation: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 mass x gravitational field strength</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Gravitational field strength is the force exerted per unit of mass. Near the surface of the Earth, the gravitational field strength is approximately 10 N/kg (Newtons per kilogram). This means an object with a mass of 1 kg would be attracted towards the centre of the Earth by a force of 10 N. </a:t>
            </a: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Notes:</a:t>
            </a: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Gravitational field strength is rounded to 10 N/kg. It is actually approximately 9.8 N/kg. This can also be written as 9.8 m/s</a:t>
            </a:r>
            <a:r>
              <a:rPr lang="en-GB" sz="1000" baseline="30000" dirty="0">
                <a:solidFill>
                  <a:schemeClr val="dk1"/>
                </a:solidFill>
                <a:latin typeface="Calibri"/>
                <a:ea typeface="Calibri"/>
                <a:cs typeface="Calibri"/>
                <a:sym typeface="Calibri"/>
              </a:rPr>
              <a:t>2  </a:t>
            </a:r>
            <a:r>
              <a:rPr lang="en-GB" sz="1000" baseline="0" dirty="0">
                <a:solidFill>
                  <a:schemeClr val="dk1"/>
                </a:solidFill>
                <a:latin typeface="Calibri"/>
                <a:ea typeface="Calibri"/>
                <a:cs typeface="Calibri"/>
                <a:sym typeface="Calibri"/>
              </a:rPr>
              <a:t>because this is the acceleration due to gravity (an object in free fall, i.e. where gravity is the only force acting) causes objects to accelerate towards the Earth at 9.8 m/s</a:t>
            </a:r>
            <a:r>
              <a:rPr lang="en-GB" sz="1000" baseline="30000" dirty="0">
                <a:solidFill>
                  <a:schemeClr val="dk1"/>
                </a:solidFill>
                <a:latin typeface="Calibri"/>
                <a:ea typeface="Calibri"/>
                <a:cs typeface="Calibri"/>
                <a:sym typeface="Calibri"/>
              </a:rPr>
              <a:t>2</a:t>
            </a:r>
            <a:r>
              <a:rPr lang="en-GB" sz="1000" baseline="0" dirty="0">
                <a:solidFill>
                  <a:schemeClr val="dk1"/>
                </a:solidFill>
                <a:latin typeface="Calibri"/>
                <a:ea typeface="Calibri"/>
                <a:cs typeface="Calibri"/>
                <a:sym typeface="Calibri"/>
              </a:rPr>
              <a:t>. For the purposes of KS3 and GCSE physics, g will be approximated to 10 N/kg, which makes calculations much easier! W = mg is also the source of common easy marks being lost at GCSE where pupils forget to calculate weight before calculating a resultant force or using it for other calculations, so it is crucial at this point to emphasise that weight is a </a:t>
            </a:r>
            <a:r>
              <a:rPr lang="en-GB" sz="1000" b="1" baseline="0" dirty="0">
                <a:solidFill>
                  <a:schemeClr val="dk1"/>
                </a:solidFill>
                <a:latin typeface="Calibri"/>
                <a:ea typeface="Calibri"/>
                <a:cs typeface="Calibri"/>
                <a:sym typeface="Calibri"/>
              </a:rPr>
              <a:t>force</a:t>
            </a:r>
            <a:r>
              <a:rPr lang="en-GB" sz="1000" baseline="0" dirty="0">
                <a:solidFill>
                  <a:schemeClr val="dk1"/>
                </a:solidFill>
                <a:latin typeface="Calibri"/>
                <a:ea typeface="Calibri"/>
                <a:cs typeface="Calibri"/>
                <a:sym typeface="Calibri"/>
              </a:rPr>
              <a:t>. In higher levels of physics, pupils will also be penalised for using gravity rather than weight in free body/force diagrams but at this level either is acceptable. </a:t>
            </a:r>
            <a:endParaRPr lang="en-GB" sz="1000" b="1" dirty="0"/>
          </a:p>
          <a:p>
            <a:pPr marL="0" marR="0" lvl="0" indent="0" algn="l" rtl="0">
              <a:lnSpc>
                <a:spcPct val="100000"/>
              </a:lnSpc>
              <a:spcBef>
                <a:spcPts val="0"/>
              </a:spcBef>
              <a:spcAft>
                <a:spcPts val="0"/>
              </a:spcAft>
              <a:buClr>
                <a:schemeClr val="dk1"/>
              </a:buClr>
              <a:buSzPts val="1200"/>
              <a:buFont typeface="Calibri"/>
              <a:buNone/>
            </a:pPr>
            <a:r>
              <a:rPr lang="en-GB" sz="1000" b="1" dirty="0"/>
              <a:t>You may wish to model this equation rather than using the slide. </a:t>
            </a:r>
            <a:r>
              <a:rPr lang="en-GB" sz="1000" dirty="0"/>
              <a:t>This slide explains how to calculate the weight of an object. It is important to emphasise the layout of the response, including the units in the calculation and lining up the = signs to make the working out easy to read.</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There is a separate worksheet which can be completed during the activity stage of the lesson where students can practice using the equation.</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Image source: </a:t>
            </a:r>
            <a:r>
              <a:rPr lang="en-GB" sz="1000" dirty="0" err="1"/>
              <a:t>pixabay</a:t>
            </a:r>
            <a:endParaRPr lang="en-GB" sz="1000" dirty="0"/>
          </a:p>
          <a:p>
            <a:pPr marL="0" marR="0" lvl="0" indent="0" algn="l" rtl="0">
              <a:lnSpc>
                <a:spcPct val="100000"/>
              </a:lnSpc>
              <a:spcBef>
                <a:spcPts val="0"/>
              </a:spcBef>
              <a:spcAft>
                <a:spcPts val="0"/>
              </a:spcAft>
              <a:buClr>
                <a:schemeClr val="dk1"/>
              </a:buClr>
              <a:buSzPts val="1200"/>
              <a:buFont typeface="Calibri"/>
              <a:buNone/>
            </a:pPr>
            <a:endParaRPr lang="en-GB" sz="1000" baseline="30000" dirty="0">
              <a:solidFill>
                <a:schemeClr val="dk1"/>
              </a:solidFill>
              <a:latin typeface="Calibri"/>
              <a:ea typeface="Calibri"/>
              <a:cs typeface="Calibri"/>
              <a:sym typeface="Calibri"/>
            </a:endParaRPr>
          </a:p>
        </p:txBody>
      </p:sp>
      <p:sp>
        <p:nvSpPr>
          <p:cNvPr id="178" name="Google Shape;178;g7672bdcf31_0_103:notes">
            <a:extLst>
              <a:ext uri="{FF2B5EF4-FFF2-40B4-BE49-F238E27FC236}">
                <a16:creationId xmlns:a16="http://schemas.microsoft.com/office/drawing/2014/main" id="{B782CC87-42B7-C871-2698-5D1FBF3ACE9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6</a:t>
            </a:fld>
            <a:endParaRPr/>
          </a:p>
        </p:txBody>
      </p:sp>
    </p:spTree>
    <p:extLst>
      <p:ext uri="{BB962C8B-B14F-4D97-AF65-F5344CB8AC3E}">
        <p14:creationId xmlns:p14="http://schemas.microsoft.com/office/powerpoint/2010/main" val="174209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E66DFCA0-8E45-1FD6-7D4F-75F52FCD02A9}"/>
            </a:ext>
          </a:extLst>
        </p:cNvPr>
        <p:cNvGrpSpPr/>
        <p:nvPr/>
      </p:nvGrpSpPr>
      <p:grpSpPr>
        <a:xfrm>
          <a:off x="0" y="0"/>
          <a:ext cx="0" cy="0"/>
          <a:chOff x="0" y="0"/>
          <a:chExt cx="0" cy="0"/>
        </a:xfrm>
      </p:grpSpPr>
      <p:sp>
        <p:nvSpPr>
          <p:cNvPr id="176" name="Google Shape;176;g7672bdcf31_0_103:notes">
            <a:extLst>
              <a:ext uri="{FF2B5EF4-FFF2-40B4-BE49-F238E27FC236}">
                <a16:creationId xmlns:a16="http://schemas.microsoft.com/office/drawing/2014/main" id="{CF568DFC-EF71-F9B6-2BE7-04740BCBB9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7672bdcf31_0_103:notes">
            <a:extLst>
              <a:ext uri="{FF2B5EF4-FFF2-40B4-BE49-F238E27FC236}">
                <a16:creationId xmlns:a16="http://schemas.microsoft.com/office/drawing/2014/main" id="{A12176D6-ABB2-09CD-7355-343955F4CB58}"/>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Suggested exposition: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is the force of gravity acting on a mass and can be calculated using the equation: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 mass x gravitational field strength</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Gravitational field strength is the force exerted per unit of mass. Near the surface of the Earth, the gravitational field strength is approximately 10 N/kg (Newtons per kilogram). This means an object with a mass of 1 kg would be attracted towards the centre of the Earth by a force of 10 N. </a:t>
            </a: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Notes:</a:t>
            </a: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Gravitational field strength is rounded to 10 N/kg. It is actually approximately 9.8 N/kg. This can also be written as 9.8 m/s</a:t>
            </a:r>
            <a:r>
              <a:rPr lang="en-GB" sz="1000" baseline="30000" dirty="0">
                <a:solidFill>
                  <a:schemeClr val="dk1"/>
                </a:solidFill>
                <a:latin typeface="Calibri"/>
                <a:ea typeface="Calibri"/>
                <a:cs typeface="Calibri"/>
                <a:sym typeface="Calibri"/>
              </a:rPr>
              <a:t>2  </a:t>
            </a:r>
            <a:r>
              <a:rPr lang="en-GB" sz="1000" baseline="0" dirty="0">
                <a:solidFill>
                  <a:schemeClr val="dk1"/>
                </a:solidFill>
                <a:latin typeface="Calibri"/>
                <a:ea typeface="Calibri"/>
                <a:cs typeface="Calibri"/>
                <a:sym typeface="Calibri"/>
              </a:rPr>
              <a:t>because this is the acceleration due to gravity (an object in free fall, i.e. where gravity is the only force acting) causes objects to accelerate towards the Earth at 9.8 m/s</a:t>
            </a:r>
            <a:r>
              <a:rPr lang="en-GB" sz="1000" baseline="30000" dirty="0">
                <a:solidFill>
                  <a:schemeClr val="dk1"/>
                </a:solidFill>
                <a:latin typeface="Calibri"/>
                <a:ea typeface="Calibri"/>
                <a:cs typeface="Calibri"/>
                <a:sym typeface="Calibri"/>
              </a:rPr>
              <a:t>2</a:t>
            </a:r>
            <a:r>
              <a:rPr lang="en-GB" sz="1000" baseline="0" dirty="0">
                <a:solidFill>
                  <a:schemeClr val="dk1"/>
                </a:solidFill>
                <a:latin typeface="Calibri"/>
                <a:ea typeface="Calibri"/>
                <a:cs typeface="Calibri"/>
                <a:sym typeface="Calibri"/>
              </a:rPr>
              <a:t>. For the purposes of KS3 and GCSE physics, g will be approximated to 10 N/kg, which makes calculations much easier! W = mg is also the source of common easy marks being lost at GCSE where pupils forget to calculate weight before calculating a resultant force or using it for other calculations, so it is crucial at this point to emphasise that weight is a </a:t>
            </a:r>
            <a:r>
              <a:rPr lang="en-GB" sz="1000" b="1" baseline="0" dirty="0">
                <a:solidFill>
                  <a:schemeClr val="dk1"/>
                </a:solidFill>
                <a:latin typeface="Calibri"/>
                <a:ea typeface="Calibri"/>
                <a:cs typeface="Calibri"/>
                <a:sym typeface="Calibri"/>
              </a:rPr>
              <a:t>force</a:t>
            </a:r>
            <a:r>
              <a:rPr lang="en-GB" sz="1000" baseline="0" dirty="0">
                <a:solidFill>
                  <a:schemeClr val="dk1"/>
                </a:solidFill>
                <a:latin typeface="Calibri"/>
                <a:ea typeface="Calibri"/>
                <a:cs typeface="Calibri"/>
                <a:sym typeface="Calibri"/>
              </a:rPr>
              <a:t>. In higher levels of physics, pupils will also be penalised for using gravity rather than weight in free body/force diagrams but at this level either is acceptable. </a:t>
            </a:r>
            <a:endParaRPr lang="en-GB" sz="1000" b="1" dirty="0"/>
          </a:p>
          <a:p>
            <a:pPr marL="0" marR="0" lvl="0" indent="0" algn="l" rtl="0">
              <a:lnSpc>
                <a:spcPct val="100000"/>
              </a:lnSpc>
              <a:spcBef>
                <a:spcPts val="0"/>
              </a:spcBef>
              <a:spcAft>
                <a:spcPts val="0"/>
              </a:spcAft>
              <a:buClr>
                <a:schemeClr val="dk1"/>
              </a:buClr>
              <a:buSzPts val="1200"/>
              <a:buFont typeface="Calibri"/>
              <a:buNone/>
            </a:pPr>
            <a:r>
              <a:rPr lang="en-GB" sz="1000" b="1" dirty="0"/>
              <a:t>You may wish to model this equation rather than using the slide. </a:t>
            </a:r>
            <a:r>
              <a:rPr lang="en-GB" sz="1000" dirty="0"/>
              <a:t>This slide explains how to calculate the weight of an object. It is important to emphasise the layout of the response, including the units in the calculation and lining up the = signs to make the working out easy to read.</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There is a separate worksheet which can be completed during the activity stage of the lesson where students can practice using the equation.</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Image source: </a:t>
            </a:r>
            <a:r>
              <a:rPr lang="en-GB" sz="1000" dirty="0" err="1"/>
              <a:t>pixabay</a:t>
            </a:r>
            <a:endParaRPr lang="en-GB" sz="1000" dirty="0"/>
          </a:p>
          <a:p>
            <a:pPr marL="0" marR="0" lvl="0" indent="0" algn="l" rtl="0">
              <a:lnSpc>
                <a:spcPct val="100000"/>
              </a:lnSpc>
              <a:spcBef>
                <a:spcPts val="0"/>
              </a:spcBef>
              <a:spcAft>
                <a:spcPts val="0"/>
              </a:spcAft>
              <a:buClr>
                <a:schemeClr val="dk1"/>
              </a:buClr>
              <a:buSzPts val="1200"/>
              <a:buFont typeface="Calibri"/>
              <a:buNone/>
            </a:pPr>
            <a:endParaRPr lang="en-GB" sz="1000" baseline="30000" dirty="0">
              <a:solidFill>
                <a:schemeClr val="dk1"/>
              </a:solidFill>
              <a:latin typeface="Calibri"/>
              <a:ea typeface="Calibri"/>
              <a:cs typeface="Calibri"/>
              <a:sym typeface="Calibri"/>
            </a:endParaRPr>
          </a:p>
        </p:txBody>
      </p:sp>
      <p:sp>
        <p:nvSpPr>
          <p:cNvPr id="178" name="Google Shape;178;g7672bdcf31_0_103:notes">
            <a:extLst>
              <a:ext uri="{FF2B5EF4-FFF2-40B4-BE49-F238E27FC236}">
                <a16:creationId xmlns:a16="http://schemas.microsoft.com/office/drawing/2014/main" id="{14BB048B-1301-9950-A55A-534737B4470A}"/>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extLst>
      <p:ext uri="{BB962C8B-B14F-4D97-AF65-F5344CB8AC3E}">
        <p14:creationId xmlns:p14="http://schemas.microsoft.com/office/powerpoint/2010/main" val="999550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a:extLst>
            <a:ext uri="{FF2B5EF4-FFF2-40B4-BE49-F238E27FC236}">
              <a16:creationId xmlns:a16="http://schemas.microsoft.com/office/drawing/2014/main" id="{DFA23F79-0754-DA11-251F-7E40ED8D732C}"/>
            </a:ext>
          </a:extLst>
        </p:cNvPr>
        <p:cNvGrpSpPr/>
        <p:nvPr/>
      </p:nvGrpSpPr>
      <p:grpSpPr>
        <a:xfrm>
          <a:off x="0" y="0"/>
          <a:ext cx="0" cy="0"/>
          <a:chOff x="0" y="0"/>
          <a:chExt cx="0" cy="0"/>
        </a:xfrm>
      </p:grpSpPr>
      <p:sp>
        <p:nvSpPr>
          <p:cNvPr id="176" name="Google Shape;176;g7672bdcf31_0_103:notes">
            <a:extLst>
              <a:ext uri="{FF2B5EF4-FFF2-40B4-BE49-F238E27FC236}">
                <a16:creationId xmlns:a16="http://schemas.microsoft.com/office/drawing/2014/main" id="{BB98C88A-0386-53D4-D570-CD3301A5EB3D}"/>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7672bdcf31_0_103:notes">
            <a:extLst>
              <a:ext uri="{FF2B5EF4-FFF2-40B4-BE49-F238E27FC236}">
                <a16:creationId xmlns:a16="http://schemas.microsoft.com/office/drawing/2014/main" id="{CD1AABAF-CBAE-6C0A-DB50-B1D5BDB8566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Suggested exposition: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is the force of gravity acting on a mass and can be calculated using the equation: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 mass x gravitational field strength</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Gravitational field strength is the force exerted per unit of mass. Near the surface of the Earth, the gravitational field strength is approximately 10 N/kg (Newtons per kilogram). This means an object with a mass of 1 kg would be attracted towards the centre of the Earth by a force of 10 N. </a:t>
            </a: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Notes:</a:t>
            </a: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Gravitational field strength is rounded to 10 N/kg. It is actually approximately 9.8 N/kg. This can also be written as 9.8 m/s</a:t>
            </a:r>
            <a:r>
              <a:rPr lang="en-GB" sz="1000" baseline="30000" dirty="0">
                <a:solidFill>
                  <a:schemeClr val="dk1"/>
                </a:solidFill>
                <a:latin typeface="Calibri"/>
                <a:ea typeface="Calibri"/>
                <a:cs typeface="Calibri"/>
                <a:sym typeface="Calibri"/>
              </a:rPr>
              <a:t>2  </a:t>
            </a:r>
            <a:r>
              <a:rPr lang="en-GB" sz="1000" baseline="0" dirty="0">
                <a:solidFill>
                  <a:schemeClr val="dk1"/>
                </a:solidFill>
                <a:latin typeface="Calibri"/>
                <a:ea typeface="Calibri"/>
                <a:cs typeface="Calibri"/>
                <a:sym typeface="Calibri"/>
              </a:rPr>
              <a:t>because this is the acceleration due to gravity (an object in free fall, i.e. where gravity is the only force acting) causes objects to accelerate towards the Earth at 9.8 m/s</a:t>
            </a:r>
            <a:r>
              <a:rPr lang="en-GB" sz="1000" baseline="30000" dirty="0">
                <a:solidFill>
                  <a:schemeClr val="dk1"/>
                </a:solidFill>
                <a:latin typeface="Calibri"/>
                <a:ea typeface="Calibri"/>
                <a:cs typeface="Calibri"/>
                <a:sym typeface="Calibri"/>
              </a:rPr>
              <a:t>2</a:t>
            </a:r>
            <a:r>
              <a:rPr lang="en-GB" sz="1000" baseline="0" dirty="0">
                <a:solidFill>
                  <a:schemeClr val="dk1"/>
                </a:solidFill>
                <a:latin typeface="Calibri"/>
                <a:ea typeface="Calibri"/>
                <a:cs typeface="Calibri"/>
                <a:sym typeface="Calibri"/>
              </a:rPr>
              <a:t>. For the purposes of KS3 and GCSE physics, g will be approximated to 10 N/kg, which makes calculations much easier! W = mg is also the source of common easy marks being lost at GCSE where pupils forget to calculate weight before calculating a resultant force or using it for other calculations, so it is crucial at this point to emphasise that weight is a </a:t>
            </a:r>
            <a:r>
              <a:rPr lang="en-GB" sz="1000" b="1" baseline="0" dirty="0">
                <a:solidFill>
                  <a:schemeClr val="dk1"/>
                </a:solidFill>
                <a:latin typeface="Calibri"/>
                <a:ea typeface="Calibri"/>
                <a:cs typeface="Calibri"/>
                <a:sym typeface="Calibri"/>
              </a:rPr>
              <a:t>force</a:t>
            </a:r>
            <a:r>
              <a:rPr lang="en-GB" sz="1000" baseline="0" dirty="0">
                <a:solidFill>
                  <a:schemeClr val="dk1"/>
                </a:solidFill>
                <a:latin typeface="Calibri"/>
                <a:ea typeface="Calibri"/>
                <a:cs typeface="Calibri"/>
                <a:sym typeface="Calibri"/>
              </a:rPr>
              <a:t>. In higher levels of physics, pupils will also be penalised for using gravity rather than weight in free body/force diagrams but at this level either is acceptable. </a:t>
            </a:r>
            <a:endParaRPr lang="en-GB" sz="1000" b="1" dirty="0"/>
          </a:p>
          <a:p>
            <a:pPr marL="0" marR="0" lvl="0" indent="0" algn="l" rtl="0">
              <a:lnSpc>
                <a:spcPct val="100000"/>
              </a:lnSpc>
              <a:spcBef>
                <a:spcPts val="0"/>
              </a:spcBef>
              <a:spcAft>
                <a:spcPts val="0"/>
              </a:spcAft>
              <a:buClr>
                <a:schemeClr val="dk1"/>
              </a:buClr>
              <a:buSzPts val="1200"/>
              <a:buFont typeface="Calibri"/>
              <a:buNone/>
            </a:pPr>
            <a:r>
              <a:rPr lang="en-GB" sz="1000" b="1" dirty="0"/>
              <a:t>You may wish to model this equation rather than using the slide. </a:t>
            </a:r>
            <a:r>
              <a:rPr lang="en-GB" sz="1000" dirty="0"/>
              <a:t>This slide explains how to calculate the weight of an object. It is important to emphasise the layout of the response, including the units in the calculation and lining up the = signs to make the working out easy to read.</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There is a separate worksheet which can be completed during the activity stage of the lesson where students can practice using the equation.</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Image source: </a:t>
            </a:r>
            <a:r>
              <a:rPr lang="en-GB" sz="1000" dirty="0" err="1"/>
              <a:t>pixabay</a:t>
            </a:r>
            <a:endParaRPr lang="en-GB" sz="1000" dirty="0"/>
          </a:p>
          <a:p>
            <a:pPr marL="0" marR="0" lvl="0" indent="0" algn="l" rtl="0">
              <a:lnSpc>
                <a:spcPct val="100000"/>
              </a:lnSpc>
              <a:spcBef>
                <a:spcPts val="0"/>
              </a:spcBef>
              <a:spcAft>
                <a:spcPts val="0"/>
              </a:spcAft>
              <a:buClr>
                <a:schemeClr val="dk1"/>
              </a:buClr>
              <a:buSzPts val="1200"/>
              <a:buFont typeface="Calibri"/>
              <a:buNone/>
            </a:pPr>
            <a:endParaRPr lang="en-GB" sz="1000" baseline="30000" dirty="0">
              <a:solidFill>
                <a:schemeClr val="dk1"/>
              </a:solidFill>
              <a:latin typeface="Calibri"/>
              <a:ea typeface="Calibri"/>
              <a:cs typeface="Calibri"/>
              <a:sym typeface="Calibri"/>
            </a:endParaRPr>
          </a:p>
        </p:txBody>
      </p:sp>
      <p:sp>
        <p:nvSpPr>
          <p:cNvPr id="178" name="Google Shape;178;g7672bdcf31_0_103:notes">
            <a:extLst>
              <a:ext uri="{FF2B5EF4-FFF2-40B4-BE49-F238E27FC236}">
                <a16:creationId xmlns:a16="http://schemas.microsoft.com/office/drawing/2014/main" id="{8EB48FA5-C6AA-E09E-51A4-77C136C7D65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8</a:t>
            </a:fld>
            <a:endParaRPr/>
          </a:p>
        </p:txBody>
      </p:sp>
    </p:spTree>
    <p:extLst>
      <p:ext uri="{BB962C8B-B14F-4D97-AF65-F5344CB8AC3E}">
        <p14:creationId xmlns:p14="http://schemas.microsoft.com/office/powerpoint/2010/main" val="3805314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7672bdcf31_0_10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g7672bdcf31_0_10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sz="1000" b="1" dirty="0">
                <a:solidFill>
                  <a:schemeClr val="dk1"/>
                </a:solidFill>
                <a:latin typeface="Calibri"/>
                <a:ea typeface="Calibri"/>
                <a:cs typeface="Calibri"/>
                <a:sym typeface="Calibri"/>
              </a:rPr>
              <a:t>Suggested exposition: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is the force of gravity acting on a mass and can be calculated using the equation:</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Weight = mass x gravitational field strength</a:t>
            </a:r>
          </a:p>
          <a:p>
            <a:pPr marL="0" marR="0" lvl="0" indent="0" algn="l" rtl="0">
              <a:lnSpc>
                <a:spcPct val="100000"/>
              </a:lnSpc>
              <a:spcBef>
                <a:spcPts val="0"/>
              </a:spcBef>
              <a:spcAft>
                <a:spcPts val="0"/>
              </a:spcAft>
              <a:buClr>
                <a:schemeClr val="dk1"/>
              </a:buClr>
              <a:buSzPts val="1200"/>
              <a:buFont typeface="Calibri"/>
              <a:buNone/>
            </a:pPr>
            <a:r>
              <a:rPr lang="en-GB" sz="1200" b="0" i="0" u="none" strike="noStrike" cap="none" dirty="0">
                <a:solidFill>
                  <a:schemeClr val="dk1"/>
                </a:solidFill>
                <a:effectLst/>
                <a:latin typeface="Calibri"/>
                <a:ea typeface="Calibri"/>
                <a:cs typeface="Calibri"/>
                <a:sym typeface="Calibri"/>
              </a:rPr>
              <a:t>Gravitational field strength is the force exerted per unit of mass. Near the surface of the Earth, the gravitational field strength is approximately 10 N/kg (Newtons per kilogram). This means an object with a mass of 1 kg would be attracted towards the centre of the Earth by a force of 10 N. </a:t>
            </a: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endParaRPr lang="en-GB" sz="1000"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Notes:</a:t>
            </a:r>
          </a:p>
          <a:p>
            <a:pPr marL="0" marR="0" lvl="0" indent="0" algn="l" rtl="0">
              <a:lnSpc>
                <a:spcPct val="100000"/>
              </a:lnSpc>
              <a:spcBef>
                <a:spcPts val="0"/>
              </a:spcBef>
              <a:spcAft>
                <a:spcPts val="0"/>
              </a:spcAft>
              <a:buClr>
                <a:schemeClr val="dk1"/>
              </a:buClr>
              <a:buSzPts val="1200"/>
              <a:buFont typeface="Calibri"/>
              <a:buNone/>
            </a:pPr>
            <a:r>
              <a:rPr lang="en-GB" sz="1000" dirty="0">
                <a:solidFill>
                  <a:schemeClr val="dk1"/>
                </a:solidFill>
                <a:latin typeface="Calibri"/>
                <a:ea typeface="Calibri"/>
                <a:cs typeface="Calibri"/>
                <a:sym typeface="Calibri"/>
              </a:rPr>
              <a:t>Gravitational field strength is rounded to 10 N/kg. It is actually approximately 9.8 N/kg. This can also be written as 9.8 m/s</a:t>
            </a:r>
            <a:r>
              <a:rPr lang="en-GB" sz="1000" baseline="30000" dirty="0">
                <a:solidFill>
                  <a:schemeClr val="dk1"/>
                </a:solidFill>
                <a:latin typeface="Calibri"/>
                <a:ea typeface="Calibri"/>
                <a:cs typeface="Calibri"/>
                <a:sym typeface="Calibri"/>
              </a:rPr>
              <a:t>2  </a:t>
            </a:r>
            <a:r>
              <a:rPr lang="en-GB" sz="1000" baseline="0" dirty="0">
                <a:solidFill>
                  <a:schemeClr val="dk1"/>
                </a:solidFill>
                <a:latin typeface="Calibri"/>
                <a:ea typeface="Calibri"/>
                <a:cs typeface="Calibri"/>
                <a:sym typeface="Calibri"/>
              </a:rPr>
              <a:t>because this is the acceleration due to gravity (an object in free fall, i.e. where gravity is the only force acting) causes objects to accelerate towards the Earth at 9.8 m/s</a:t>
            </a:r>
            <a:r>
              <a:rPr lang="en-GB" sz="1000" baseline="30000" dirty="0">
                <a:solidFill>
                  <a:schemeClr val="dk1"/>
                </a:solidFill>
                <a:latin typeface="Calibri"/>
                <a:ea typeface="Calibri"/>
                <a:cs typeface="Calibri"/>
                <a:sym typeface="Calibri"/>
              </a:rPr>
              <a:t>2</a:t>
            </a:r>
            <a:r>
              <a:rPr lang="en-GB" sz="1000" baseline="0" dirty="0">
                <a:solidFill>
                  <a:schemeClr val="dk1"/>
                </a:solidFill>
                <a:latin typeface="Calibri"/>
                <a:ea typeface="Calibri"/>
                <a:cs typeface="Calibri"/>
                <a:sym typeface="Calibri"/>
              </a:rPr>
              <a:t>. For the purposes of KS3 and GCSE physics, g will be approximated to 10 N/kg, which makes calculations much easier! W = mg is also the source of common easy marks being lost at GCSE where pupils forget to calculate weight before calculating a resultant force or using it for other calculations, so it is crucial at this point to emphasise that weight is a </a:t>
            </a:r>
            <a:r>
              <a:rPr lang="en-GB" sz="1000" b="1" baseline="0" dirty="0">
                <a:solidFill>
                  <a:schemeClr val="dk1"/>
                </a:solidFill>
                <a:latin typeface="Calibri"/>
                <a:ea typeface="Calibri"/>
                <a:cs typeface="Calibri"/>
                <a:sym typeface="Calibri"/>
              </a:rPr>
              <a:t>force</a:t>
            </a:r>
            <a:r>
              <a:rPr lang="en-GB" sz="1000" baseline="0" dirty="0">
                <a:solidFill>
                  <a:schemeClr val="dk1"/>
                </a:solidFill>
                <a:latin typeface="Calibri"/>
                <a:ea typeface="Calibri"/>
                <a:cs typeface="Calibri"/>
                <a:sym typeface="Calibri"/>
              </a:rPr>
              <a:t>. In higher levels of physics, pupils will also be penalised for using gravity rather than weight in free body/force diagrams but at this level either is acceptable. </a:t>
            </a:r>
            <a:endParaRPr lang="en-GB" sz="1000" b="1" dirty="0"/>
          </a:p>
          <a:p>
            <a:pPr marL="0" marR="0" lvl="0" indent="0" algn="l" rtl="0">
              <a:lnSpc>
                <a:spcPct val="100000"/>
              </a:lnSpc>
              <a:spcBef>
                <a:spcPts val="0"/>
              </a:spcBef>
              <a:spcAft>
                <a:spcPts val="0"/>
              </a:spcAft>
              <a:buClr>
                <a:schemeClr val="dk1"/>
              </a:buClr>
              <a:buSzPts val="1200"/>
              <a:buFont typeface="Calibri"/>
              <a:buNone/>
            </a:pPr>
            <a:r>
              <a:rPr lang="en-GB" sz="1000" b="1" dirty="0"/>
              <a:t>You may wish to model this equation rather than using the slide. </a:t>
            </a:r>
            <a:r>
              <a:rPr lang="en-GB" sz="1000" dirty="0"/>
              <a:t>This slide explains how to calculate the weight of an object. It is important to emphasise the layout of the response, including the units in the calculation and lining up the = signs to make the working out easy to read.</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There is a separate worksheet which can be completed during the activity stage of the lesson where students can practice using the equation.</a:t>
            </a:r>
          </a:p>
          <a:p>
            <a:pPr marL="0" marR="0" lvl="0" indent="0" algn="l" rtl="0">
              <a:lnSpc>
                <a:spcPct val="100000"/>
              </a:lnSpc>
              <a:spcBef>
                <a:spcPts val="0"/>
              </a:spcBef>
              <a:spcAft>
                <a:spcPts val="0"/>
              </a:spcAft>
              <a:buClr>
                <a:schemeClr val="dk1"/>
              </a:buClr>
              <a:buSzPts val="1200"/>
              <a:buFont typeface="Calibri"/>
              <a:buNone/>
            </a:pPr>
            <a:endParaRPr lang="en-GB" sz="1000" dirty="0"/>
          </a:p>
          <a:p>
            <a:pPr marL="0" marR="0" lvl="0" indent="0" algn="l" rtl="0">
              <a:lnSpc>
                <a:spcPct val="100000"/>
              </a:lnSpc>
              <a:spcBef>
                <a:spcPts val="0"/>
              </a:spcBef>
              <a:spcAft>
                <a:spcPts val="0"/>
              </a:spcAft>
              <a:buClr>
                <a:schemeClr val="dk1"/>
              </a:buClr>
              <a:buSzPts val="1200"/>
              <a:buFont typeface="Calibri"/>
              <a:buNone/>
            </a:pPr>
            <a:r>
              <a:rPr lang="en-GB" sz="1000" dirty="0"/>
              <a:t>Image source: </a:t>
            </a:r>
            <a:r>
              <a:rPr lang="en-GB" sz="1000" dirty="0" err="1"/>
              <a:t>pixabay</a:t>
            </a:r>
            <a:endParaRPr lang="en-GB" sz="1000" dirty="0"/>
          </a:p>
          <a:p>
            <a:pPr marL="0" marR="0" lvl="0" indent="0" algn="l" rtl="0">
              <a:lnSpc>
                <a:spcPct val="100000"/>
              </a:lnSpc>
              <a:spcBef>
                <a:spcPts val="0"/>
              </a:spcBef>
              <a:spcAft>
                <a:spcPts val="0"/>
              </a:spcAft>
              <a:buClr>
                <a:schemeClr val="dk1"/>
              </a:buClr>
              <a:buSzPts val="1200"/>
              <a:buFont typeface="Calibri"/>
              <a:buNone/>
            </a:pPr>
            <a:endParaRPr lang="en-GB" sz="1000" baseline="30000" dirty="0">
              <a:solidFill>
                <a:schemeClr val="dk1"/>
              </a:solidFill>
              <a:latin typeface="Calibri"/>
              <a:ea typeface="Calibri"/>
              <a:cs typeface="Calibri"/>
              <a:sym typeface="Calibri"/>
            </a:endParaRPr>
          </a:p>
        </p:txBody>
      </p:sp>
      <p:sp>
        <p:nvSpPr>
          <p:cNvPr id="178" name="Google Shape;178;g7672bdcf31_0_10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a:p>
        </p:txBody>
      </p:sp>
    </p:spTree>
    <p:extLst>
      <p:ext uri="{BB962C8B-B14F-4D97-AF65-F5344CB8AC3E}">
        <p14:creationId xmlns:p14="http://schemas.microsoft.com/office/powerpoint/2010/main" val="16966556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75092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cxnSp>
        <p:nvCxnSpPr>
          <p:cNvPr id="2" name="Straight Connector 1">
            <a:extLst>
              <a:ext uri="{FF2B5EF4-FFF2-40B4-BE49-F238E27FC236}">
                <a16:creationId xmlns:a16="http://schemas.microsoft.com/office/drawing/2014/main" id="{CFDF0F8B-E8D9-D3A5-7318-30145A81A82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38825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26805657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DA94E5F6-8DD9-F81B-5E15-4DDE147564AA}"/>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722549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1087617310"/>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cxnSp>
        <p:nvCxnSpPr>
          <p:cNvPr id="2" name="Straight Connector 1">
            <a:extLst>
              <a:ext uri="{FF2B5EF4-FFF2-40B4-BE49-F238E27FC236}">
                <a16:creationId xmlns:a16="http://schemas.microsoft.com/office/drawing/2014/main" id="{631B8EFA-B0E8-3EA4-02F8-9B3EA38C8DBD}"/>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59629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cxnSp>
        <p:nvCxnSpPr>
          <p:cNvPr id="3" name="Straight Connector 2">
            <a:extLst>
              <a:ext uri="{FF2B5EF4-FFF2-40B4-BE49-F238E27FC236}">
                <a16:creationId xmlns:a16="http://schemas.microsoft.com/office/drawing/2014/main" id="{EC5A341D-9397-B35D-0C39-1CEBED3AFCA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503011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8CF46-D028-011D-CA4D-4DADA31CEF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C408FBF-81BC-0DEE-E162-3E2919B383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C6C027A-C1EB-3EA2-ED19-C8B533489956}"/>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420370DC-3304-2CC6-3A24-F6E21E8137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A09611-8B40-127B-DB38-88CDE75455E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58582853"/>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B8167-2A96-DF3F-1438-5B945904149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1BF53-A245-D774-1641-4E74C677C9C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19AFE0-F4CC-75DA-221B-207A8E0068F6}"/>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D56B8076-B2FF-F5B6-4FA3-EA289BA6F9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B21335-45AE-B4C9-0FA7-90FF76188738}"/>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518274192"/>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D1C471-D544-0D39-DB92-24930ADFF03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3EBE32-9BB8-F9FD-A419-65A733C228E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4FAF09C-760B-4EF1-66DB-0BC679790B1F}"/>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2D380F78-4D11-7269-54F6-A4629EC6F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A5E401-47E7-71BA-F708-DC9023391A1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907996380"/>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2FB15-07FF-E09F-DE9E-6DDED61A92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C43B8D-B058-08E4-F0D3-2BC500A6F6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D46A30E-021B-71E9-F888-C0EC262E18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DBA8930-7600-9725-1FF5-F72958115049}"/>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471DDDE9-00B8-6A9D-23E8-D4FA310462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5AE02F-555D-EF43-0FCC-A20654AF06F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20073298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cxnSp>
        <p:nvCxnSpPr>
          <p:cNvPr id="3" name="Straight Connector 2">
            <a:extLst>
              <a:ext uri="{FF2B5EF4-FFF2-40B4-BE49-F238E27FC236}">
                <a16:creationId xmlns:a16="http://schemas.microsoft.com/office/drawing/2014/main" id="{5278CCC5-DDB9-F15B-06ED-A975E73C9FCA}"/>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40673285"/>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64AF4-3994-C382-C89B-1580D3B4C49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F82CFBE-4E7B-4D7C-D81C-5A5B7B0201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DBEE46-84BB-2E1D-E5E3-2828489A213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E8B9ED-8FAB-61B9-E4BF-63765BBACE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D98F1F-07E5-F8AA-1F8B-BC5FBD2C6F8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C47FA71-944B-168F-55DF-0AE34F5F5F80}"/>
              </a:ext>
            </a:extLst>
          </p:cNvPr>
          <p:cNvSpPr>
            <a:spLocks noGrp="1"/>
          </p:cNvSpPr>
          <p:nvPr>
            <p:ph type="dt" sz="half" idx="10"/>
          </p:nvPr>
        </p:nvSpPr>
        <p:spPr/>
        <p:txBody>
          <a:bodyPr/>
          <a:lstStyle/>
          <a:p>
            <a:endParaRPr lang="en-GB"/>
          </a:p>
        </p:txBody>
      </p:sp>
      <p:sp>
        <p:nvSpPr>
          <p:cNvPr id="8" name="Footer Placeholder 7">
            <a:extLst>
              <a:ext uri="{FF2B5EF4-FFF2-40B4-BE49-F238E27FC236}">
                <a16:creationId xmlns:a16="http://schemas.microsoft.com/office/drawing/2014/main" id="{B8F34ADD-4B1F-B525-9EEC-7CE74CCB74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2913827-131E-339F-40C6-5640267A1C5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04235966"/>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F9358A-F36C-7603-57BC-700110C526B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DA67FAB-CCC8-3464-04C0-BE77E34DE7F0}"/>
              </a:ext>
            </a:extLst>
          </p:cNvPr>
          <p:cNvSpPr>
            <a:spLocks noGrp="1"/>
          </p:cNvSpPr>
          <p:nvPr>
            <p:ph type="dt" sz="half" idx="10"/>
          </p:nvPr>
        </p:nvSpPr>
        <p:spPr/>
        <p:txBody>
          <a:bodyPr/>
          <a:lstStyle/>
          <a:p>
            <a:endParaRPr lang="en-GB"/>
          </a:p>
        </p:txBody>
      </p:sp>
      <p:sp>
        <p:nvSpPr>
          <p:cNvPr id="4" name="Footer Placeholder 3">
            <a:extLst>
              <a:ext uri="{FF2B5EF4-FFF2-40B4-BE49-F238E27FC236}">
                <a16:creationId xmlns:a16="http://schemas.microsoft.com/office/drawing/2014/main" id="{5DAC2C77-C945-04CB-361E-3D32FAA820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81578A3-C940-11BE-C13D-E66ACB4E4CA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561611993"/>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752433-119A-F6B8-1E06-D013D2533759}"/>
              </a:ext>
            </a:extLst>
          </p:cNvPr>
          <p:cNvSpPr>
            <a:spLocks noGrp="1"/>
          </p:cNvSpPr>
          <p:nvPr>
            <p:ph type="dt" sz="half" idx="10"/>
          </p:nvPr>
        </p:nvSpPr>
        <p:spPr/>
        <p:txBody>
          <a:bodyPr/>
          <a:lstStyle/>
          <a:p>
            <a:endParaRPr lang="en-GB"/>
          </a:p>
        </p:txBody>
      </p:sp>
      <p:sp>
        <p:nvSpPr>
          <p:cNvPr id="3" name="Footer Placeholder 2">
            <a:extLst>
              <a:ext uri="{FF2B5EF4-FFF2-40B4-BE49-F238E27FC236}">
                <a16:creationId xmlns:a16="http://schemas.microsoft.com/office/drawing/2014/main" id="{C77841F6-0920-452D-5C57-99DEF6DA5D3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6BD0CEB-6DE2-4146-4AA7-0E56EE015DF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962368650"/>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D9CE5A-6C20-FFB6-0A46-740425BFE87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52D4260-699C-F6BB-8166-448B095BA0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3F8589B-CD3C-AA22-9AF2-29ED651578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E0E0791-AD9A-37DD-68AD-F8830AD1481D}"/>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7B897741-E34B-F895-AC11-37E6297FCFF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3AD649-4903-7814-09FC-74C9F134268B}"/>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35851057"/>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37E4E9-A30E-46B8-FE15-47ACEA401F9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8E71EAA-2A2C-D1CF-8D99-81A31B1DF57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0104B4-B02C-8C98-035C-A790773EE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4E22783-6D9B-C3C5-2CC8-A7D7600C408D}"/>
              </a:ext>
            </a:extLst>
          </p:cNvPr>
          <p:cNvSpPr>
            <a:spLocks noGrp="1"/>
          </p:cNvSpPr>
          <p:nvPr>
            <p:ph type="dt" sz="half" idx="10"/>
          </p:nvPr>
        </p:nvSpPr>
        <p:spPr/>
        <p:txBody>
          <a:bodyPr/>
          <a:lstStyle/>
          <a:p>
            <a:endParaRPr lang="en-GB"/>
          </a:p>
        </p:txBody>
      </p:sp>
      <p:sp>
        <p:nvSpPr>
          <p:cNvPr id="6" name="Footer Placeholder 5">
            <a:extLst>
              <a:ext uri="{FF2B5EF4-FFF2-40B4-BE49-F238E27FC236}">
                <a16:creationId xmlns:a16="http://schemas.microsoft.com/office/drawing/2014/main" id="{75C26203-D311-9B7D-8726-FD0A5E3B528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81EEA3-676C-663E-8033-A84B3EA224AD}"/>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2669833931"/>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DEDF3-282C-D081-6B99-ED9764C09B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DE6156-2B9F-C125-EAA0-7C6FC547E5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D70312-7651-7266-A139-539590C64640}"/>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F843DC27-7E22-BACF-47E9-15E1B0F450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857EE4-F086-D609-2739-895CD21C78B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731479712"/>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FF09D5-BEFB-BE3D-216E-FDAF61A2F5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EC78D09-0B5B-C604-CE92-16E41F9AC5E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0D3E6E-9CFD-696A-C3C4-0484CBB88245}"/>
              </a:ext>
            </a:extLst>
          </p:cNvPr>
          <p:cNvSpPr>
            <a:spLocks noGrp="1"/>
          </p:cNvSpPr>
          <p:nvPr>
            <p:ph type="dt" sz="half" idx="10"/>
          </p:nvPr>
        </p:nvSpPr>
        <p:spPr/>
        <p:txBody>
          <a:bodyPr/>
          <a:lstStyle/>
          <a:p>
            <a:endParaRPr lang="en-GB"/>
          </a:p>
        </p:txBody>
      </p:sp>
      <p:sp>
        <p:nvSpPr>
          <p:cNvPr id="5" name="Footer Placeholder 4">
            <a:extLst>
              <a:ext uri="{FF2B5EF4-FFF2-40B4-BE49-F238E27FC236}">
                <a16:creationId xmlns:a16="http://schemas.microsoft.com/office/drawing/2014/main" id="{E75C0369-9DDF-D7C4-5094-33F1E7365B2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8B1319-0EB4-1C5C-D913-2FB5CE326CBE}"/>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984419798"/>
      </p:ext>
    </p:extLst>
  </p:cSld>
  <p:clrMapOvr>
    <a:masterClrMapping/>
  </p:clrMapOvr>
  <p:hf sldNum="0" hdr="0" ftr="0" dt="0"/>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Do Now">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042453E-A0D1-4962-D462-2DAD929B3416}"/>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2524912272"/>
      </p:ext>
    </p:extLst>
  </p:cSld>
  <p:clrMapOvr>
    <a:masterClrMapping/>
  </p:clrMapOvr>
  <p:hf sldNum="0" hdr="0" ftr="0" dt="0"/>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FDF0F8B-E8D9-D3A5-7318-30145A81A82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4682207"/>
      </p:ext>
    </p:extLst>
  </p:cSld>
  <p:clrMapOvr>
    <a:masterClrMapping/>
  </p:clrMapOvr>
  <p:hf sldNum="0" hdr="0" ftr="0" dt="0"/>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cxnSp>
        <p:nvCxnSpPr>
          <p:cNvPr id="3" name="Straight Connector 2">
            <a:extLst>
              <a:ext uri="{FF2B5EF4-FFF2-40B4-BE49-F238E27FC236}">
                <a16:creationId xmlns:a16="http://schemas.microsoft.com/office/drawing/2014/main" id="{BB302ABF-B936-12ED-46A3-EF1E7D2050BC}"/>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088022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cxnSp>
        <p:nvCxnSpPr>
          <p:cNvPr id="3" name="Straight Connector 2">
            <a:extLst>
              <a:ext uri="{FF2B5EF4-FFF2-40B4-BE49-F238E27FC236}">
                <a16:creationId xmlns:a16="http://schemas.microsoft.com/office/drawing/2014/main" id="{BB302ABF-B936-12ED-46A3-EF1E7D2050BC}"/>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8679461"/>
      </p:ext>
    </p:extLst>
  </p:cSld>
  <p:clrMapOvr>
    <a:masterClrMapping/>
  </p:clrMapOvr>
  <p:hf sldNum="0" hdr="0" ftr="0" dt="0"/>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Activit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cxnSp>
        <p:nvCxnSpPr>
          <p:cNvPr id="3" name="Straight Connector 2">
            <a:extLst>
              <a:ext uri="{FF2B5EF4-FFF2-40B4-BE49-F238E27FC236}">
                <a16:creationId xmlns:a16="http://schemas.microsoft.com/office/drawing/2014/main" id="{0C62D151-F64A-7A29-BC02-ED304BD7C22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99492496"/>
      </p:ext>
    </p:extLst>
  </p:cSld>
  <p:clrMapOvr>
    <a:masterClrMapping/>
  </p:clrMapOvr>
  <p:hf sldNum="0" hdr="0" ftr="0" dt="0"/>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Exit ticke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cxnSp>
        <p:nvCxnSpPr>
          <p:cNvPr id="3" name="Straight Connector 2">
            <a:extLst>
              <a:ext uri="{FF2B5EF4-FFF2-40B4-BE49-F238E27FC236}">
                <a16:creationId xmlns:a16="http://schemas.microsoft.com/office/drawing/2014/main" id="{95519B12-7533-4D60-883F-348216CB5CF6}"/>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2998416"/>
      </p:ext>
    </p:extLst>
  </p:cSld>
  <p:clrMapOvr>
    <a:masterClrMapping/>
  </p:clrMapOvr>
  <p:hf sldNum="0" hdr="0" ftr="0" dt="0"/>
</p:sldLayout>
</file>

<file path=ppt/slideLayouts/slideLayout32.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Tree>
    <p:extLst>
      <p:ext uri="{BB962C8B-B14F-4D97-AF65-F5344CB8AC3E}">
        <p14:creationId xmlns:p14="http://schemas.microsoft.com/office/powerpoint/2010/main" val="3735330639"/>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cxnSp>
        <p:nvCxnSpPr>
          <p:cNvPr id="2" name="Straight Connector 1">
            <a:extLst>
              <a:ext uri="{FF2B5EF4-FFF2-40B4-BE49-F238E27FC236}">
                <a16:creationId xmlns:a16="http://schemas.microsoft.com/office/drawing/2014/main" id="{75D54200-A7AD-7A9F-A5A3-AF7C729D6179}"/>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0578425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cxnSp>
        <p:nvCxnSpPr>
          <p:cNvPr id="3" name="Straight Connector 2">
            <a:extLst>
              <a:ext uri="{FF2B5EF4-FFF2-40B4-BE49-F238E27FC236}">
                <a16:creationId xmlns:a16="http://schemas.microsoft.com/office/drawing/2014/main" id="{B74E199E-0078-52B4-8D93-C5C62366213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78113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cxnSp>
        <p:nvCxnSpPr>
          <p:cNvPr id="3" name="Straight Connector 2">
            <a:extLst>
              <a:ext uri="{FF2B5EF4-FFF2-40B4-BE49-F238E27FC236}">
                <a16:creationId xmlns:a16="http://schemas.microsoft.com/office/drawing/2014/main" id="{0C62D151-F64A-7A29-BC02-ED304BD7C22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739291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838406092"/>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cxnSp>
        <p:nvCxnSpPr>
          <p:cNvPr id="3" name="Straight Connector 2">
            <a:extLst>
              <a:ext uri="{FF2B5EF4-FFF2-40B4-BE49-F238E27FC236}">
                <a16:creationId xmlns:a16="http://schemas.microsoft.com/office/drawing/2014/main" id="{95519B12-7533-4D60-883F-348216CB5CF6}"/>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427394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7042453E-A0D1-4962-D462-2DAD929B3416}"/>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025677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469813"/>
      </p:ext>
    </p:extLst>
  </p:cSld>
  <p:clrMap bg1="lt1" tx1="dk1" bg2="lt2" tx2="dk2" accent1="accent1" accent2="accent2" accent3="accent3" accent4="accent4" accent5="accent5" accent6="accent6" hlink="hlink" folHlink="folHlink"/>
  <p:sldLayoutIdLst>
    <p:sldLayoutId id="2147483784" r:id="rId1"/>
    <p:sldLayoutId id="2147483785" r:id="rId2"/>
    <p:sldLayoutId id="2147483786" r:id="rId3"/>
    <p:sldLayoutId id="2147483787" r:id="rId4"/>
    <p:sldLayoutId id="2147483788" r:id="rId5"/>
    <p:sldLayoutId id="2147483789" r:id="rId6"/>
    <p:sldLayoutId id="2147483790" r:id="rId7"/>
    <p:sldLayoutId id="2147483791" r:id="rId8"/>
    <p:sldLayoutId id="2147483792" r:id="rId9"/>
    <p:sldLayoutId id="2147483793" r:id="rId10"/>
    <p:sldLayoutId id="2147483794" r:id="rId11"/>
    <p:sldLayoutId id="2147483795" r:id="rId12"/>
    <p:sldLayoutId id="2147483796" r:id="rId13"/>
    <p:sldLayoutId id="2147483797" r:id="rId14"/>
    <p:sldLayoutId id="2147483798" r:id="rId15"/>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24C27C6-D522-AA01-01E8-3569F1AD035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1A819EA-8366-80EE-4C39-1E90408BF7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76B84B-A0A3-A81B-B5F8-2468759092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endParaRPr lang="en-GB"/>
          </a:p>
        </p:txBody>
      </p:sp>
      <p:sp>
        <p:nvSpPr>
          <p:cNvPr id="5" name="Footer Placeholder 4">
            <a:extLst>
              <a:ext uri="{FF2B5EF4-FFF2-40B4-BE49-F238E27FC236}">
                <a16:creationId xmlns:a16="http://schemas.microsoft.com/office/drawing/2014/main" id="{AC364785-E057-C1E2-930A-2DB8D977127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AEB911D-DF92-3250-DF5F-21753BD775D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074457634"/>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3" r:id="rId14"/>
    <p:sldLayoutId id="2147483814" r:id="rId15"/>
    <p:sldLayoutId id="2147483815" r:id="rId16"/>
    <p:sldLayoutId id="2147483816" r:id="rId17"/>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7.xml"/><Relationship Id="rId5" Type="http://schemas.openxmlformats.org/officeDocument/2006/relationships/image" Target="../media/image3.tiff"/><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9.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9.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30.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30.xml"/></Relationships>
</file>

<file path=ppt/slides/_rels/slide15.xml.rels><?xml version="1.0" encoding="UTF-8" standalone="yes"?>
<Relationships xmlns="http://schemas.openxmlformats.org/package/2006/relationships"><Relationship Id="rId3" Type="http://schemas.openxmlformats.org/officeDocument/2006/relationships/image" Target="../media/image54.png"/><Relationship Id="rId2" Type="http://schemas.openxmlformats.org/officeDocument/2006/relationships/image" Target="../media/image53.png"/><Relationship Id="rId1" Type="http://schemas.openxmlformats.org/officeDocument/2006/relationships/slideLayout" Target="../slideLayouts/slideLayout30.xml"/></Relationships>
</file>

<file path=ppt/slides/_rels/slide16.xml.rels><?xml version="1.0" encoding="UTF-8" standalone="yes"?>
<Relationships xmlns="http://schemas.openxmlformats.org/package/2006/relationships"><Relationship Id="rId3" Type="http://schemas.openxmlformats.org/officeDocument/2006/relationships/image" Target="../media/image490.png"/><Relationship Id="rId2" Type="http://schemas.openxmlformats.org/officeDocument/2006/relationships/notesSlide" Target="../notesSlides/notesSlide13.xml"/><Relationship Id="rId1" Type="http://schemas.openxmlformats.org/officeDocument/2006/relationships/slideLayout" Target="../slideLayouts/slideLayout3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1.xml"/></Relationships>
</file>

<file path=ppt/slides/_rels/slide19.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3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7.xml"/><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7.xml"/><Relationship Id="rId5" Type="http://schemas.openxmlformats.org/officeDocument/2006/relationships/image" Target="../media/image7.jpeg"/><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9.xml"/></Relationships>
</file>

<file path=ppt/slides/_rels/slide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7.xml"/><Relationship Id="rId1" Type="http://schemas.openxmlformats.org/officeDocument/2006/relationships/slideLayout" Target="../slideLayouts/slideLayout29.xml"/><Relationship Id="rId5" Type="http://schemas.openxmlformats.org/officeDocument/2006/relationships/image" Target="../media/image13.jpeg"/><Relationship Id="rId4" Type="http://schemas.openxmlformats.org/officeDocument/2006/relationships/image" Target="../media/image12.jpeg"/></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8.xml"/><Relationship Id="rId1" Type="http://schemas.openxmlformats.org/officeDocument/2006/relationships/slideLayout" Target="../slideLayouts/slideLayout29.xml"/><Relationship Id="rId5" Type="http://schemas.openxmlformats.org/officeDocument/2006/relationships/image" Target="../media/image13.jpeg"/><Relationship Id="rId4" Type="http://schemas.openxmlformats.org/officeDocument/2006/relationships/image" Target="../media/image12.jpe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 name="Google Shape;100;p1">
                <a:extLst>
                  <a:ext uri="{FF2B5EF4-FFF2-40B4-BE49-F238E27FC236}">
                    <a16:creationId xmlns:a16="http://schemas.microsoft.com/office/drawing/2014/main" id="{A3F4895E-1D02-224B-8268-6EB01190633F}"/>
                  </a:ext>
                </a:extLst>
              </p:cNvPr>
              <p:cNvSpPr txBox="1"/>
              <p:nvPr/>
            </p:nvSpPr>
            <p:spPr>
              <a:xfrm>
                <a:off x="355600" y="333624"/>
                <a:ext cx="10784840" cy="532449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Pressure in Fluids</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Answer the questions below.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Define a fluid.</a:t>
                </a: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b="0" i="0" u="none" strike="noStrike" cap="none"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State the equation used to calculate pressure.</a:t>
                </a: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Name the property of liquids that makes them useful for hydraulics.</a:t>
                </a: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b="0" i="0" u="none" strike="noStrike" cap="none"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b="0" i="0" u="none" strike="noStrike" cap="none" dirty="0">
                    <a:solidFill>
                      <a:schemeClr val="dk1"/>
                    </a:solidFill>
                    <a:latin typeface="Century Gothic"/>
                    <a:ea typeface="Century Gothic"/>
                    <a:cs typeface="Century Gothic"/>
                    <a:sym typeface="Century Gothic"/>
                  </a:rPr>
                  <a:t>What does the </a:t>
                </a:r>
                <a14:m>
                  <m:oMath xmlns:m="http://schemas.openxmlformats.org/officeDocument/2006/math">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g</m:t>
                    </m:r>
                  </m:oMath>
                </a14:m>
                <a:r>
                  <a:rPr lang="en-GB" sz="2400" b="0" i="0" u="none" strike="noStrike" cap="none" dirty="0">
                    <a:solidFill>
                      <a:schemeClr val="dk1"/>
                    </a:solidFill>
                    <a:latin typeface="Century Gothic"/>
                    <a:ea typeface="Century Gothic"/>
                    <a:cs typeface="Century Gothic"/>
                    <a:sym typeface="Century Gothic"/>
                  </a:rPr>
                  <a:t> represent in the equation </a:t>
                </a:r>
                <a14:m>
                  <m:oMath xmlns:m="http://schemas.openxmlformats.org/officeDocument/2006/math">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W</m:t>
                    </m:r>
                    <m: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m:t>
                    </m:r>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mg</m:t>
                    </m:r>
                  </m:oMath>
                </a14:m>
                <a:r>
                  <a:rPr lang="en-GB" sz="2400" b="0" i="0" u="none" strike="noStrike" cap="none" dirty="0">
                    <a:solidFill>
                      <a:schemeClr val="dk1"/>
                    </a:solidFill>
                    <a:latin typeface="Century Gothic"/>
                    <a:ea typeface="Century Gothic"/>
                    <a:cs typeface="Century Gothic"/>
                    <a:sym typeface="Century Gothic"/>
                  </a:rPr>
                  <a:t>?</a:t>
                </a: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What are the units for the quantity</a:t>
                </a:r>
                <a:r>
                  <a:rPr lang="en-GB" sz="2400" i="1" dirty="0">
                    <a:solidFill>
                      <a:schemeClr val="dk1"/>
                    </a:solidFill>
                    <a:latin typeface="Century Gothic"/>
                    <a:ea typeface="Century Gothic"/>
                    <a:cs typeface="Century Gothic"/>
                    <a:sym typeface="Century Gothic"/>
                  </a:rPr>
                  <a:t> </a:t>
                </a:r>
                <a14:m>
                  <m:oMath xmlns:m="http://schemas.openxmlformats.org/officeDocument/2006/math">
                    <m:r>
                      <m:rPr>
                        <m:sty m:val="p"/>
                      </m:rPr>
                      <a:rPr lang="en-GB" sz="2400" i="0" dirty="0" smtClean="0">
                        <a:solidFill>
                          <a:schemeClr val="dk1"/>
                        </a:solidFill>
                        <a:latin typeface="Cambria Math" panose="02040503050406030204" pitchFamily="18" charset="0"/>
                        <a:ea typeface="Century Gothic"/>
                        <a:cs typeface="Century Gothic"/>
                        <a:sym typeface="Century Gothic"/>
                      </a:rPr>
                      <m:t>g</m:t>
                    </m:r>
                  </m:oMath>
                </a14:m>
                <a:r>
                  <a:rPr lang="en-GB" sz="2400" dirty="0">
                    <a:solidFill>
                      <a:schemeClr val="dk1"/>
                    </a:solidFill>
                    <a:latin typeface="Century Gothic"/>
                    <a:ea typeface="Century Gothic"/>
                    <a:cs typeface="Century Gothic"/>
                    <a:sym typeface="Century Gothic"/>
                  </a:rPr>
                  <a:t>?</a:t>
                </a:r>
              </a:p>
              <a:p>
                <a:pPr marR="0" lvl="0" algn="l" rtl="0">
                  <a:lnSpc>
                    <a:spcPct val="100000"/>
                  </a:lnSpc>
                  <a:spcBef>
                    <a:spcPts val="0"/>
                  </a:spcBef>
                  <a:spcAft>
                    <a:spcPts val="0"/>
                  </a:spcAft>
                  <a:buClr>
                    <a:schemeClr val="dk1"/>
                  </a:buClr>
                  <a:buSzPts val="2400"/>
                </a:pPr>
                <a:endParaRPr sz="1400" b="0" i="0" u="none" strike="noStrike" cap="none" dirty="0">
                  <a:solidFill>
                    <a:srgbClr val="000000"/>
                  </a:solidFill>
                  <a:latin typeface="Arial"/>
                  <a:ea typeface="Arial"/>
                  <a:cs typeface="Arial"/>
                  <a:sym typeface="Arial"/>
                </a:endParaRPr>
              </a:p>
            </p:txBody>
          </p:sp>
        </mc:Choice>
        <mc:Fallback xmlns="">
          <p:sp>
            <p:nvSpPr>
              <p:cNvPr id="8" name="Google Shape;100;p1">
                <a:extLst>
                  <a:ext uri="{FF2B5EF4-FFF2-40B4-BE49-F238E27FC236}">
                    <a16:creationId xmlns:a16="http://schemas.microsoft.com/office/drawing/2014/main" id="{A3F4895E-1D02-224B-8268-6EB01190633F}"/>
                  </a:ext>
                </a:extLst>
              </p:cNvPr>
              <p:cNvSpPr txBox="1">
                <a:spLocks noRot="1" noChangeAspect="1" noMove="1" noResize="1" noEditPoints="1" noAdjustHandles="1" noChangeArrowheads="1" noChangeShapeType="1" noTextEdit="1"/>
              </p:cNvSpPr>
              <p:nvPr/>
            </p:nvSpPr>
            <p:spPr>
              <a:xfrm>
                <a:off x="355600" y="333624"/>
                <a:ext cx="10784840" cy="5324494"/>
              </a:xfrm>
              <a:prstGeom prst="rect">
                <a:avLst/>
              </a:prstGeom>
              <a:blipFill>
                <a:blip r:embed="rId3"/>
                <a:stretch>
                  <a:fillRect l="-823" t="-952"/>
                </a:stretch>
              </a:blipFill>
              <a:ln>
                <a:noFill/>
              </a:ln>
            </p:spPr>
            <p:txBody>
              <a:bodyPr/>
              <a:lstStyle/>
              <a:p>
                <a:r>
                  <a:rPr lang="en-GB">
                    <a:noFill/>
                  </a:rPr>
                  <a:t> </a:t>
                </a:r>
              </a:p>
            </p:txBody>
          </p:sp>
        </mc:Fallback>
      </mc:AlternateContent>
      <p:sp>
        <p:nvSpPr>
          <p:cNvPr id="9" name="Google Shape;101;p1">
            <a:extLst>
              <a:ext uri="{FF2B5EF4-FFF2-40B4-BE49-F238E27FC236}">
                <a16:creationId xmlns:a16="http://schemas.microsoft.com/office/drawing/2014/main" id="{4654A9D9-6C37-6043-966A-926AD886CE54}"/>
              </a:ext>
            </a:extLst>
          </p:cNvPr>
          <p:cNvSpPr txBox="1"/>
          <p:nvPr/>
        </p:nvSpPr>
        <p:spPr>
          <a:xfrm>
            <a:off x="819463" y="1974353"/>
            <a:ext cx="642539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A substance with no fixed shape.</a:t>
            </a:r>
            <a:endParaRPr sz="1400" b="1" i="0" u="none" strike="noStrike" cap="none" dirty="0">
              <a:solidFill>
                <a:schemeClr val="accent1"/>
              </a:solidFill>
              <a:latin typeface="Arial"/>
              <a:ea typeface="Arial"/>
              <a:cs typeface="Arial"/>
              <a:sym typeface="Arial"/>
            </a:endParaRPr>
          </a:p>
        </p:txBody>
      </p:sp>
      <mc:AlternateContent xmlns:mc="http://schemas.openxmlformats.org/markup-compatibility/2006" xmlns:a14="http://schemas.microsoft.com/office/drawing/2010/main">
        <mc:Choice Requires="a14">
          <p:sp>
            <p:nvSpPr>
              <p:cNvPr id="10" name="Google Shape;102;p1">
                <a:extLst>
                  <a:ext uri="{FF2B5EF4-FFF2-40B4-BE49-F238E27FC236}">
                    <a16:creationId xmlns:a16="http://schemas.microsoft.com/office/drawing/2014/main" id="{7007BDE7-78B3-F74C-9793-1F982B884727}"/>
                  </a:ext>
                </a:extLst>
              </p:cNvPr>
              <p:cNvSpPr txBox="1"/>
              <p:nvPr/>
            </p:nvSpPr>
            <p:spPr>
              <a:xfrm>
                <a:off x="855321" y="2749949"/>
                <a:ext cx="7646635" cy="78241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14:m>
                  <m:oMathPara xmlns:m="http://schemas.openxmlformats.org/officeDocument/2006/math">
                    <m:oMathParaPr>
                      <m:jc m:val="left"/>
                    </m:oMathParaPr>
                    <m:oMath xmlns:m="http://schemas.openxmlformats.org/officeDocument/2006/math">
                      <m:r>
                        <a:rPr lang="en-GB" sz="2400" b="1" i="0" u="none" strike="noStrike" cap="none" smtClean="0">
                          <a:solidFill>
                            <a:schemeClr val="accent1"/>
                          </a:solidFill>
                          <a:latin typeface="Cambria Math" panose="02040503050406030204" pitchFamily="18" charset="0"/>
                          <a:ea typeface="Cambria Math" panose="02040503050406030204" pitchFamily="18" charset="0"/>
                          <a:cs typeface="Arial"/>
                          <a:sym typeface="Arial"/>
                        </a:rPr>
                        <m:t>𝐏</m:t>
                      </m:r>
                      <m:r>
                        <a:rPr lang="en-GB" sz="2400" b="1" i="0" u="none" strike="noStrike" cap="none" smtClean="0">
                          <a:solidFill>
                            <a:schemeClr val="accent1"/>
                          </a:solidFill>
                          <a:latin typeface="Cambria Math" panose="02040503050406030204" pitchFamily="18" charset="0"/>
                          <a:ea typeface="Cambria Math" panose="02040503050406030204" pitchFamily="18" charset="0"/>
                          <a:cs typeface="Arial"/>
                          <a:sym typeface="Arial"/>
                        </a:rPr>
                        <m:t>= </m:t>
                      </m:r>
                      <m:f>
                        <m:fPr>
                          <m:ctrlPr>
                            <a:rPr lang="en-GB" sz="2400" b="1" i="1" u="none" strike="noStrike" cap="none" smtClean="0">
                              <a:solidFill>
                                <a:schemeClr val="accent1"/>
                              </a:solidFill>
                              <a:latin typeface="Cambria Math" panose="02040503050406030204" pitchFamily="18" charset="0"/>
                              <a:ea typeface="Cambria Math" panose="02040503050406030204" pitchFamily="18" charset="0"/>
                              <a:cs typeface="Arial"/>
                              <a:sym typeface="Arial"/>
                            </a:rPr>
                          </m:ctrlPr>
                        </m:fPr>
                        <m:num>
                          <m:r>
                            <a:rPr lang="en-GB" sz="2400" b="1" i="0" u="none" strike="noStrike" cap="none" smtClean="0">
                              <a:solidFill>
                                <a:schemeClr val="accent1"/>
                              </a:solidFill>
                              <a:latin typeface="Cambria Math" panose="02040503050406030204" pitchFamily="18" charset="0"/>
                              <a:ea typeface="Cambria Math" panose="02040503050406030204" pitchFamily="18" charset="0"/>
                              <a:cs typeface="Arial"/>
                              <a:sym typeface="Arial"/>
                            </a:rPr>
                            <m:t>𝐅</m:t>
                          </m:r>
                        </m:num>
                        <m:den>
                          <m:r>
                            <a:rPr lang="en-GB" sz="2400" b="1" i="0" u="none" strike="noStrike" cap="none" smtClean="0">
                              <a:solidFill>
                                <a:schemeClr val="accent1"/>
                              </a:solidFill>
                              <a:latin typeface="Cambria Math" panose="02040503050406030204" pitchFamily="18" charset="0"/>
                              <a:ea typeface="Cambria Math" panose="02040503050406030204" pitchFamily="18" charset="0"/>
                              <a:cs typeface="Arial"/>
                              <a:sym typeface="Arial"/>
                            </a:rPr>
                            <m:t>𝐀</m:t>
                          </m:r>
                        </m:den>
                      </m:f>
                    </m:oMath>
                  </m:oMathPara>
                </a14:m>
                <a:endParaRPr sz="2400" b="1" u="none" strike="noStrike" cap="none" dirty="0">
                  <a:solidFill>
                    <a:schemeClr val="accent1"/>
                  </a:solidFill>
                  <a:latin typeface="Arial"/>
                  <a:ea typeface="Arial"/>
                  <a:cs typeface="Arial"/>
                  <a:sym typeface="Arial"/>
                </a:endParaRPr>
              </a:p>
            </p:txBody>
          </p:sp>
        </mc:Choice>
        <mc:Fallback xmlns="">
          <p:sp>
            <p:nvSpPr>
              <p:cNvPr id="10" name="Google Shape;102;p1">
                <a:extLst>
                  <a:ext uri="{FF2B5EF4-FFF2-40B4-BE49-F238E27FC236}">
                    <a16:creationId xmlns:a16="http://schemas.microsoft.com/office/drawing/2014/main" id="{7007BDE7-78B3-F74C-9793-1F982B884727}"/>
                  </a:ext>
                </a:extLst>
              </p:cNvPr>
              <p:cNvSpPr txBox="1">
                <a:spLocks noRot="1" noChangeAspect="1" noMove="1" noResize="1" noEditPoints="1" noAdjustHandles="1" noChangeArrowheads="1" noChangeShapeType="1" noTextEdit="1"/>
              </p:cNvSpPr>
              <p:nvPr/>
            </p:nvSpPr>
            <p:spPr>
              <a:xfrm>
                <a:off x="855321" y="2749949"/>
                <a:ext cx="7646635" cy="782418"/>
              </a:xfrm>
              <a:prstGeom prst="rect">
                <a:avLst/>
              </a:prstGeom>
              <a:blipFill>
                <a:blip r:embed="rId4"/>
                <a:stretch>
                  <a:fillRect l="-166" b="-8065"/>
                </a:stretch>
              </a:blipFill>
              <a:ln>
                <a:noFill/>
              </a:ln>
            </p:spPr>
            <p:txBody>
              <a:bodyPr/>
              <a:lstStyle/>
              <a:p>
                <a:r>
                  <a:rPr lang="en-GB">
                    <a:noFill/>
                  </a:rPr>
                  <a:t> </a:t>
                </a:r>
              </a:p>
            </p:txBody>
          </p:sp>
        </mc:Fallback>
      </mc:AlternateContent>
      <p:sp>
        <p:nvSpPr>
          <p:cNvPr id="11" name="Google Shape;103;p1">
            <a:extLst>
              <a:ext uri="{FF2B5EF4-FFF2-40B4-BE49-F238E27FC236}">
                <a16:creationId xmlns:a16="http://schemas.microsoft.com/office/drawing/2014/main" id="{F230D780-A99A-B54A-8195-1ED9B4CEFD7D}"/>
              </a:ext>
            </a:extLst>
          </p:cNvPr>
          <p:cNvSpPr txBox="1"/>
          <p:nvPr/>
        </p:nvSpPr>
        <p:spPr>
          <a:xfrm>
            <a:off x="798297" y="3847045"/>
            <a:ext cx="1047344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They cannot be compressed.</a:t>
            </a:r>
            <a:endParaRPr sz="1400" b="1" i="0" u="none" strike="noStrike" cap="none" dirty="0">
              <a:solidFill>
                <a:schemeClr val="accent1"/>
              </a:solidFill>
              <a:latin typeface="Arial"/>
              <a:ea typeface="Arial"/>
              <a:cs typeface="Arial"/>
              <a:sym typeface="Arial"/>
            </a:endParaRPr>
          </a:p>
        </p:txBody>
      </p:sp>
      <p:sp>
        <p:nvSpPr>
          <p:cNvPr id="12" name="Google Shape;103;p1">
            <a:extLst>
              <a:ext uri="{FF2B5EF4-FFF2-40B4-BE49-F238E27FC236}">
                <a16:creationId xmlns:a16="http://schemas.microsoft.com/office/drawing/2014/main" id="{C57369B5-7BE9-B34A-AE7A-6E61CE89FF40}"/>
              </a:ext>
            </a:extLst>
          </p:cNvPr>
          <p:cNvSpPr txBox="1"/>
          <p:nvPr/>
        </p:nvSpPr>
        <p:spPr>
          <a:xfrm>
            <a:off x="787388" y="4574183"/>
            <a:ext cx="1063743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Gravitational field strength</a:t>
            </a:r>
            <a:endParaRPr sz="1400" b="1" i="0" u="none" strike="noStrike" cap="none" dirty="0">
              <a:solidFill>
                <a:schemeClr val="accent1"/>
              </a:solidFill>
              <a:latin typeface="Arial"/>
              <a:ea typeface="Arial"/>
              <a:cs typeface="Arial"/>
              <a:sym typeface="Arial"/>
            </a:endParaRPr>
          </a:p>
        </p:txBody>
      </p:sp>
      <p:sp>
        <p:nvSpPr>
          <p:cNvPr id="13" name="Google Shape;103;p1">
            <a:extLst>
              <a:ext uri="{FF2B5EF4-FFF2-40B4-BE49-F238E27FC236}">
                <a16:creationId xmlns:a16="http://schemas.microsoft.com/office/drawing/2014/main" id="{8763EA1F-D884-B946-9EA6-0EF7183610B9}"/>
              </a:ext>
            </a:extLst>
          </p:cNvPr>
          <p:cNvSpPr txBox="1"/>
          <p:nvPr/>
        </p:nvSpPr>
        <p:spPr>
          <a:xfrm>
            <a:off x="821808" y="5314202"/>
            <a:ext cx="884448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N/kg</a:t>
            </a:r>
            <a:endParaRPr sz="1400" b="1" i="0" u="none" strike="noStrike" cap="none" dirty="0">
              <a:solidFill>
                <a:schemeClr val="accent1"/>
              </a:solidFill>
              <a:latin typeface="Arial"/>
              <a:ea typeface="Arial"/>
              <a:cs typeface="Arial"/>
              <a:sym typeface="Arial"/>
            </a:endParaRPr>
          </a:p>
        </p:txBody>
      </p:sp>
      <p:pic>
        <p:nvPicPr>
          <p:cNvPr id="2" name="Picture 1">
            <a:extLst>
              <a:ext uri="{FF2B5EF4-FFF2-40B4-BE49-F238E27FC236}">
                <a16:creationId xmlns:a16="http://schemas.microsoft.com/office/drawing/2014/main" id="{CBE4BE14-DC00-345D-A0F5-383195EE0BA6}"/>
              </a:ext>
            </a:extLst>
          </p:cNvPr>
          <p:cNvPicPr>
            <a:picLocks noChangeAspect="1"/>
          </p:cNvPicPr>
          <p:nvPr/>
        </p:nvPicPr>
        <p:blipFill>
          <a:blip r:embed="rId5"/>
          <a:stretch>
            <a:fillRect/>
          </a:stretch>
        </p:blipFill>
        <p:spPr>
          <a:xfrm>
            <a:off x="10538642" y="5552483"/>
            <a:ext cx="1059440" cy="1044259"/>
          </a:xfrm>
          <a:prstGeom prst="rect">
            <a:avLst/>
          </a:prstGeom>
        </p:spPr>
      </p:pic>
    </p:spTree>
    <p:extLst>
      <p:ext uri="{BB962C8B-B14F-4D97-AF65-F5344CB8AC3E}">
        <p14:creationId xmlns:p14="http://schemas.microsoft.com/office/powerpoint/2010/main" val="299887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dirty="0">
                <a:latin typeface="Century Gothic" panose="020B0502020202020204" pitchFamily="34" charset="0"/>
              </a:rPr>
              <a:t>Atmospheric Pressure</a:t>
            </a:r>
          </a:p>
        </p:txBody>
      </p:sp>
      <p:cxnSp>
        <p:nvCxnSpPr>
          <p:cNvPr id="6" name="Straight Connector 5">
            <a:extLst>
              <a:ext uri="{FF2B5EF4-FFF2-40B4-BE49-F238E27FC236}">
                <a16:creationId xmlns:a16="http://schemas.microsoft.com/office/drawing/2014/main" id="{36D70D9F-4784-BF4E-B1A0-9E79C6873ED5}"/>
              </a:ext>
            </a:extLst>
          </p:cNvPr>
          <p:cNvCxnSpPr/>
          <p:nvPr/>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6569D765-9DB4-DD83-13E6-C37077E30D59}"/>
              </a:ext>
            </a:extLst>
          </p:cNvPr>
          <p:cNvSpPr>
            <a:spLocks noChangeArrowheads="1"/>
          </p:cNvSpPr>
          <p:nvPr/>
        </p:nvSpPr>
        <p:spPr bwMode="auto">
          <a:xfrm>
            <a:off x="279401" y="1526842"/>
            <a:ext cx="539427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Air pressure is caused by air particles </a:t>
            </a:r>
            <a:r>
              <a:rPr kumimoji="0" lang="en-US" altLang="en-US" sz="2400" b="1" i="0" u="none" strike="noStrike" cap="none" normalizeH="0" baseline="0" dirty="0">
                <a:ln>
                  <a:noFill/>
                </a:ln>
                <a:solidFill>
                  <a:schemeClr val="tx1"/>
                </a:solidFill>
                <a:effectLst/>
                <a:latin typeface="Century Gothic" panose="020B0502020202020204" pitchFamily="34" charset="0"/>
              </a:rPr>
              <a:t>colliding</a:t>
            </a:r>
            <a:r>
              <a:rPr kumimoji="0" lang="en-US" altLang="en-US" sz="2400" b="0" i="0" u="none" strike="noStrike" cap="none" normalizeH="0" baseline="0" dirty="0">
                <a:ln>
                  <a:noFill/>
                </a:ln>
                <a:solidFill>
                  <a:schemeClr val="tx1"/>
                </a:solidFill>
                <a:effectLst/>
                <a:latin typeface="Century Gothic" panose="020B0502020202020204" pitchFamily="34" charset="0"/>
              </a:rPr>
              <a:t> with surfaces.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As you go </a:t>
            </a:r>
            <a:r>
              <a:rPr kumimoji="0" lang="en-US" altLang="en-US" sz="2400" b="1" i="0" u="none" strike="noStrike" cap="none" normalizeH="0" baseline="0" dirty="0">
                <a:ln>
                  <a:noFill/>
                </a:ln>
                <a:solidFill>
                  <a:schemeClr val="tx1"/>
                </a:solidFill>
                <a:effectLst/>
                <a:latin typeface="Century Gothic" panose="020B0502020202020204" pitchFamily="34" charset="0"/>
              </a:rPr>
              <a:t>higher</a:t>
            </a:r>
            <a:r>
              <a:rPr kumimoji="0" lang="en-US" altLang="en-US" sz="2400" b="0" i="0" u="none" strike="noStrike" cap="none" normalizeH="0" baseline="0" dirty="0">
                <a:ln>
                  <a:noFill/>
                </a:ln>
                <a:solidFill>
                  <a:schemeClr val="tx1"/>
                </a:solidFill>
                <a:effectLst/>
                <a:latin typeface="Century Gothic" panose="020B0502020202020204" pitchFamily="34" charset="0"/>
              </a:rPr>
              <a:t>, the air becomes </a:t>
            </a:r>
            <a:r>
              <a:rPr kumimoji="0" lang="en-US" altLang="en-US" sz="2400" b="1" i="0" u="none" strike="noStrike" cap="none" normalizeH="0" baseline="0" dirty="0">
                <a:ln>
                  <a:noFill/>
                </a:ln>
                <a:solidFill>
                  <a:schemeClr val="tx1"/>
                </a:solidFill>
                <a:effectLst/>
                <a:latin typeface="Century Gothic" panose="020B0502020202020204" pitchFamily="34" charset="0"/>
              </a:rPr>
              <a:t>less dense</a:t>
            </a:r>
            <a:r>
              <a:rPr kumimoji="0" lang="en-US" altLang="en-US" sz="2400" b="0" i="0" u="none" strike="noStrike" cap="none" normalizeH="0" baseline="0" dirty="0">
                <a:ln>
                  <a:noFill/>
                </a:ln>
                <a:solidFill>
                  <a:schemeClr val="tx1"/>
                </a:solidFill>
                <a:effectLst/>
                <a:latin typeface="Century Gothic" panose="020B0502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Fewer air particles above you means </a:t>
            </a:r>
            <a:r>
              <a:rPr kumimoji="0" lang="en-US" altLang="en-US" sz="2400" b="1" i="0" u="none" strike="noStrike" cap="none" normalizeH="0" baseline="0" dirty="0">
                <a:ln>
                  <a:noFill/>
                </a:ln>
                <a:solidFill>
                  <a:schemeClr val="tx1"/>
                </a:solidFill>
                <a:effectLst/>
                <a:latin typeface="Century Gothic" panose="020B0502020202020204" pitchFamily="34" charset="0"/>
              </a:rPr>
              <a:t>less weight of air</a:t>
            </a:r>
            <a:r>
              <a:rPr kumimoji="0" lang="en-US" altLang="en-US" sz="2400" b="0" i="0" u="none" strike="noStrike" cap="none" normalizeH="0" baseline="0" dirty="0">
                <a:ln>
                  <a:noFill/>
                </a:ln>
                <a:solidFill>
                  <a:schemeClr val="tx1"/>
                </a:solidFill>
                <a:effectLst/>
                <a:latin typeface="Century Gothic" panose="020B0502020202020204" pitchFamily="34" charset="0"/>
              </a:rPr>
              <a:t> pushing down.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Therefore, atmospheric pressure </a:t>
            </a:r>
            <a:r>
              <a:rPr kumimoji="0" lang="en-US" altLang="en-US" sz="2400" b="1" i="0" u="none" strike="noStrike" cap="none" normalizeH="0" baseline="0" dirty="0">
                <a:ln>
                  <a:noFill/>
                </a:ln>
                <a:solidFill>
                  <a:schemeClr val="tx1"/>
                </a:solidFill>
                <a:effectLst/>
                <a:latin typeface="Century Gothic" panose="020B0502020202020204" pitchFamily="34" charset="0"/>
              </a:rPr>
              <a:t>decreases with height</a:t>
            </a:r>
            <a:r>
              <a:rPr kumimoji="0" lang="en-US" altLang="en-US" sz="2400" b="0" i="0" u="none" strike="noStrike" cap="none" normalizeH="0" baseline="0" dirty="0">
                <a:ln>
                  <a:noFill/>
                </a:ln>
                <a:solidFill>
                  <a:schemeClr val="tx1"/>
                </a:solidFill>
                <a:effectLst/>
                <a:latin typeface="Century Gothic" panose="020B0502020202020204" pitchFamily="34" charset="0"/>
              </a:rPr>
              <a:t>.</a:t>
            </a:r>
          </a:p>
        </p:txBody>
      </p:sp>
      <p:pic>
        <p:nvPicPr>
          <p:cNvPr id="4" name="Picture 2" descr="Atmospheric Pressure — AQA GCSE Physics">
            <a:extLst>
              <a:ext uri="{FF2B5EF4-FFF2-40B4-BE49-F238E27FC236}">
                <a16:creationId xmlns:a16="http://schemas.microsoft.com/office/drawing/2014/main" id="{E4EB70C8-89BA-ACD1-2B6F-B13E7239E01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3671"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7023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3EB916-19D9-F101-B909-22017968DBDF}"/>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5B271773-C6C8-0655-3502-99715B1C1524}"/>
              </a:ext>
            </a:extLst>
          </p:cNvPr>
          <p:cNvSpPr>
            <a:spLocks noGrp="1"/>
          </p:cNvSpPr>
          <p:nvPr>
            <p:ph type="title"/>
          </p:nvPr>
        </p:nvSpPr>
        <p:spPr/>
        <p:txBody>
          <a:bodyPr>
            <a:normAutofit/>
          </a:bodyPr>
          <a:lstStyle/>
          <a:p>
            <a:r>
              <a:rPr lang="en-GB" dirty="0">
                <a:latin typeface="Century Gothic" panose="020B0502020202020204" pitchFamily="34" charset="0"/>
              </a:rPr>
              <a:t>Atmospheric Pressure</a:t>
            </a:r>
          </a:p>
        </p:txBody>
      </p:sp>
      <p:cxnSp>
        <p:nvCxnSpPr>
          <p:cNvPr id="6" name="Straight Connector 5">
            <a:extLst>
              <a:ext uri="{FF2B5EF4-FFF2-40B4-BE49-F238E27FC236}">
                <a16:creationId xmlns:a16="http://schemas.microsoft.com/office/drawing/2014/main" id="{0D867394-A442-A8B8-10A3-25DD369B2CB9}"/>
              </a:ext>
            </a:extLst>
          </p:cNvPr>
          <p:cNvCxnSpPr/>
          <p:nvPr/>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2" name="Rectangle 1">
            <a:extLst>
              <a:ext uri="{FF2B5EF4-FFF2-40B4-BE49-F238E27FC236}">
                <a16:creationId xmlns:a16="http://schemas.microsoft.com/office/drawing/2014/main" id="{4391A6A1-EFDA-57EE-D4FA-1B9A5B6FAAC0}"/>
              </a:ext>
            </a:extLst>
          </p:cNvPr>
          <p:cNvSpPr>
            <a:spLocks noChangeArrowheads="1"/>
          </p:cNvSpPr>
          <p:nvPr/>
        </p:nvSpPr>
        <p:spPr bwMode="auto">
          <a:xfrm>
            <a:off x="279401" y="1526842"/>
            <a:ext cx="5394270"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Air pressure is caused by air particles </a:t>
            </a:r>
            <a:r>
              <a:rPr kumimoji="0" lang="en-US" altLang="en-US" sz="2400" b="1" i="0" u="none" strike="noStrike" cap="none" normalizeH="0" baseline="0" dirty="0">
                <a:ln>
                  <a:noFill/>
                </a:ln>
                <a:solidFill>
                  <a:schemeClr val="tx1"/>
                </a:solidFill>
                <a:effectLst/>
                <a:latin typeface="Century Gothic" panose="020B0502020202020204" pitchFamily="34" charset="0"/>
              </a:rPr>
              <a:t>__________</a:t>
            </a:r>
            <a:r>
              <a:rPr kumimoji="0" lang="en-US" altLang="en-US" sz="2400" b="0" i="0" u="none" strike="noStrike" cap="none" normalizeH="0" baseline="0" dirty="0">
                <a:ln>
                  <a:noFill/>
                </a:ln>
                <a:solidFill>
                  <a:schemeClr val="tx1"/>
                </a:solidFill>
                <a:effectLst/>
                <a:latin typeface="Century Gothic" panose="020B0502020202020204" pitchFamily="34" charset="0"/>
              </a:rPr>
              <a:t> with surfaces.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As you go </a:t>
            </a:r>
            <a:r>
              <a:rPr kumimoji="0" lang="en-US" altLang="en-US" sz="2400" b="1" i="0" u="none" strike="noStrike" cap="none" normalizeH="0" baseline="0" dirty="0">
                <a:ln>
                  <a:noFill/>
                </a:ln>
                <a:solidFill>
                  <a:schemeClr val="tx1"/>
                </a:solidFill>
                <a:effectLst/>
                <a:latin typeface="Century Gothic" panose="020B0502020202020204" pitchFamily="34" charset="0"/>
              </a:rPr>
              <a:t>higher</a:t>
            </a:r>
            <a:r>
              <a:rPr kumimoji="0" lang="en-US" altLang="en-US" sz="2400" b="0" i="0" u="none" strike="noStrike" cap="none" normalizeH="0" baseline="0" dirty="0">
                <a:ln>
                  <a:noFill/>
                </a:ln>
                <a:solidFill>
                  <a:schemeClr val="tx1"/>
                </a:solidFill>
                <a:effectLst/>
                <a:latin typeface="Century Gothic" panose="020B0502020202020204" pitchFamily="34" charset="0"/>
              </a:rPr>
              <a:t>, the air becomes </a:t>
            </a:r>
            <a:r>
              <a:rPr kumimoji="0" lang="en-US" altLang="en-US" sz="2400" b="1" i="0" u="none" strike="noStrike" cap="none" normalizeH="0" baseline="0" dirty="0">
                <a:ln>
                  <a:noFill/>
                </a:ln>
                <a:solidFill>
                  <a:schemeClr val="tx1"/>
                </a:solidFill>
                <a:effectLst/>
                <a:latin typeface="Century Gothic" panose="020B0502020202020204" pitchFamily="34" charset="0"/>
              </a:rPr>
              <a:t>_________ dense</a:t>
            </a:r>
            <a:r>
              <a:rPr kumimoji="0" lang="en-US" altLang="en-US" sz="2400" b="0" i="0" u="none" strike="noStrike" cap="none" normalizeH="0" baseline="0" dirty="0">
                <a:ln>
                  <a:noFill/>
                </a:ln>
                <a:solidFill>
                  <a:schemeClr val="tx1"/>
                </a:solidFill>
                <a:effectLst/>
                <a:latin typeface="Century Gothic" panose="020B0502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lvl="0" eaLnBrk="0" fontAlgn="base" hangingPunct="0">
              <a:spcBef>
                <a:spcPct val="0"/>
              </a:spcBef>
              <a:spcAft>
                <a:spcPct val="0"/>
              </a:spcAft>
              <a:buFontTx/>
              <a:buChar char="•"/>
            </a:pPr>
            <a:r>
              <a:rPr kumimoji="0" lang="en-US" altLang="en-US" sz="2400" b="0" i="0" u="none" strike="noStrike" cap="none" normalizeH="0" baseline="0" dirty="0">
                <a:ln>
                  <a:noFill/>
                </a:ln>
                <a:solidFill>
                  <a:schemeClr val="tx1"/>
                </a:solidFill>
                <a:effectLst/>
                <a:latin typeface="Century Gothic" panose="020B0502020202020204" pitchFamily="34" charset="0"/>
              </a:rPr>
              <a:t>Fewer air particles above you means </a:t>
            </a:r>
            <a:r>
              <a:rPr kumimoji="0" lang="en-US" altLang="en-US" sz="2400" b="1" i="0" u="none" strike="noStrike" cap="none" normalizeH="0" baseline="0" dirty="0">
                <a:ln>
                  <a:noFill/>
                </a:ln>
                <a:solidFill>
                  <a:schemeClr val="tx1"/>
                </a:solidFill>
                <a:effectLst/>
                <a:latin typeface="Century Gothic" panose="020B0502020202020204" pitchFamily="34" charset="0"/>
              </a:rPr>
              <a:t>_____ weight of air</a:t>
            </a:r>
            <a:r>
              <a:rPr kumimoji="0" lang="en-US" altLang="en-US" sz="2400" b="0" i="0" u="none" strike="noStrike" cap="none" normalizeH="0" baseline="0" dirty="0">
                <a:ln>
                  <a:noFill/>
                </a:ln>
                <a:solidFill>
                  <a:schemeClr val="tx1"/>
                </a:solidFill>
                <a:effectLst/>
                <a:latin typeface="Century Gothic" panose="020B0502020202020204" pitchFamily="34" charset="0"/>
              </a:rPr>
              <a:t> pushing down.</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Century Gothic" panose="020B0502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Century Gothic" panose="020B0502020202020204" pitchFamily="34" charset="0"/>
              </a:rPr>
              <a:t>Therefore, atmospheric pressure </a:t>
            </a:r>
            <a:r>
              <a:rPr kumimoji="0" lang="en-US" altLang="en-US" sz="2400" b="1" i="0" u="none" strike="noStrike" cap="none" normalizeH="0" baseline="0" dirty="0">
                <a:ln>
                  <a:noFill/>
                </a:ln>
                <a:solidFill>
                  <a:schemeClr val="tx1"/>
                </a:solidFill>
                <a:effectLst/>
                <a:latin typeface="Century Gothic" panose="020B0502020202020204" pitchFamily="34" charset="0"/>
              </a:rPr>
              <a:t>__________ with height</a:t>
            </a:r>
            <a:r>
              <a:rPr kumimoji="0" lang="en-US" altLang="en-US" sz="2400" b="0" i="0" u="none" strike="noStrike" cap="none" normalizeH="0" baseline="0" dirty="0">
                <a:ln>
                  <a:noFill/>
                </a:ln>
                <a:solidFill>
                  <a:schemeClr val="tx1"/>
                </a:solidFill>
                <a:effectLst/>
                <a:latin typeface="Century Gothic" panose="020B0502020202020204" pitchFamily="34" charset="0"/>
              </a:rPr>
              <a:t>.</a:t>
            </a:r>
          </a:p>
        </p:txBody>
      </p:sp>
      <p:pic>
        <p:nvPicPr>
          <p:cNvPr id="4" name="Picture 2" descr="Atmospheric Pressure — AQA GCSE Physics">
            <a:extLst>
              <a:ext uri="{FF2B5EF4-FFF2-40B4-BE49-F238E27FC236}">
                <a16:creationId xmlns:a16="http://schemas.microsoft.com/office/drawing/2014/main" id="{B9F800C8-D52B-CE9A-0A86-FD73C89EB7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73671"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73730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2C38F1-C544-3ABC-6490-B182F7BBE617}"/>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E7DE6BA3-DFA1-5493-8C0E-39DC415F30A1}"/>
              </a:ext>
            </a:extLst>
          </p:cNvPr>
          <p:cNvSpPr txBox="1"/>
          <p:nvPr/>
        </p:nvSpPr>
        <p:spPr>
          <a:xfrm>
            <a:off x="446606" y="1001033"/>
            <a:ext cx="7916517" cy="1938992"/>
          </a:xfrm>
          <a:prstGeom prst="rect">
            <a:avLst/>
          </a:prstGeom>
          <a:noFill/>
        </p:spPr>
        <p:txBody>
          <a:bodyPr wrap="square" rtlCol="0">
            <a:spAutoFit/>
          </a:bodyPr>
          <a:lstStyle/>
          <a:p>
            <a:r>
              <a:rPr lang="en-US" sz="2400" b="1" dirty="0"/>
              <a:t>. Key Ideas (Read First)</a:t>
            </a:r>
          </a:p>
          <a:p>
            <a:r>
              <a:rPr lang="en-US" sz="2400" dirty="0"/>
              <a:t>Pressure in a liquid </a:t>
            </a:r>
            <a:r>
              <a:rPr lang="en-US" sz="2400" b="1" dirty="0"/>
              <a:t>increases with depth</a:t>
            </a:r>
            <a:r>
              <a:rPr lang="en-US" sz="2400" dirty="0"/>
              <a:t>.</a:t>
            </a:r>
          </a:p>
          <a:p>
            <a:r>
              <a:rPr lang="en-US" sz="2400" dirty="0"/>
              <a:t>Pressure is </a:t>
            </a:r>
            <a:r>
              <a:rPr lang="en-US" sz="2400" b="1" dirty="0"/>
              <a:t>greater in denser liquids</a:t>
            </a:r>
            <a:r>
              <a:rPr lang="en-US" sz="2400" dirty="0"/>
              <a:t> (like syrup vs water).</a:t>
            </a:r>
          </a:p>
          <a:p>
            <a:r>
              <a:rPr lang="en-US" sz="2400" dirty="0"/>
              <a:t>A larger area gives a </a:t>
            </a:r>
            <a:r>
              <a:rPr lang="en-US" sz="2400" b="1" dirty="0"/>
              <a:t>larger force</a:t>
            </a:r>
            <a:r>
              <a:rPr lang="en-US" sz="2400" dirty="0"/>
              <a:t> when pressure is the same.</a:t>
            </a:r>
          </a:p>
        </p:txBody>
      </p:sp>
      <p:cxnSp>
        <p:nvCxnSpPr>
          <p:cNvPr id="6" name="Straight Connector 5">
            <a:extLst>
              <a:ext uri="{FF2B5EF4-FFF2-40B4-BE49-F238E27FC236}">
                <a16:creationId xmlns:a16="http://schemas.microsoft.com/office/drawing/2014/main" id="{DA11B19B-8084-A448-3315-715A2EFDC8DD}"/>
              </a:ext>
            </a:extLst>
          </p:cNvPr>
          <p:cNvCxnSpPr/>
          <p:nvPr/>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5492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bldLvl="2"/>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descr="A screenshot of a test&#10;&#10;Description automatically generated with medium confidence">
            <a:extLst>
              <a:ext uri="{FF2B5EF4-FFF2-40B4-BE49-F238E27FC236}">
                <a16:creationId xmlns:a16="http://schemas.microsoft.com/office/drawing/2014/main" id="{03A793D2-54B0-AAEE-79D1-ED9E44FDEBC2}"/>
              </a:ext>
            </a:extLst>
          </p:cNvPr>
          <p:cNvPicPr>
            <a:picLocks noChangeAspect="1"/>
          </p:cNvPicPr>
          <p:nvPr/>
        </p:nvPicPr>
        <p:blipFill>
          <a:blip r:embed="rId2"/>
          <a:stretch>
            <a:fillRect/>
          </a:stretch>
        </p:blipFill>
        <p:spPr>
          <a:xfrm>
            <a:off x="6520316" y="263236"/>
            <a:ext cx="4859441" cy="6858000"/>
          </a:xfrm>
          <a:prstGeom prst="rect">
            <a:avLst/>
          </a:prstGeom>
          <a:ln>
            <a:solidFill>
              <a:schemeClr val="tx1"/>
            </a:solidFill>
          </a:ln>
        </p:spPr>
      </p:pic>
      <p:sp>
        <p:nvSpPr>
          <p:cNvPr id="2" name="Title 1">
            <a:extLst>
              <a:ext uri="{FF2B5EF4-FFF2-40B4-BE49-F238E27FC236}">
                <a16:creationId xmlns:a16="http://schemas.microsoft.com/office/drawing/2014/main" id="{8CEED03F-C822-220D-A695-3222518AE0A3}"/>
              </a:ext>
            </a:extLst>
          </p:cNvPr>
          <p:cNvSpPr>
            <a:spLocks noGrp="1"/>
          </p:cNvSpPr>
          <p:nvPr>
            <p:ph type="title"/>
          </p:nvPr>
        </p:nvSpPr>
        <p:spPr/>
        <p:txBody>
          <a:bodyPr/>
          <a:lstStyle/>
          <a:p>
            <a:r>
              <a:rPr lang="en-GB" dirty="0">
                <a:latin typeface="Century Gothic" panose="020B0502020202020204" pitchFamily="34" charset="0"/>
              </a:rPr>
              <a:t>Activity</a:t>
            </a:r>
          </a:p>
        </p:txBody>
      </p:sp>
      <p:pic>
        <p:nvPicPr>
          <p:cNvPr id="7" name="Picture 6" descr="A screenshot of a paper&#10;&#10;Description automatically generated">
            <a:extLst>
              <a:ext uri="{FF2B5EF4-FFF2-40B4-BE49-F238E27FC236}">
                <a16:creationId xmlns:a16="http://schemas.microsoft.com/office/drawing/2014/main" id="{38E95B5F-688E-ACAF-9327-AF26B25BAAE4}"/>
              </a:ext>
            </a:extLst>
          </p:cNvPr>
          <p:cNvPicPr>
            <a:picLocks noChangeAspect="1"/>
          </p:cNvPicPr>
          <p:nvPr/>
        </p:nvPicPr>
        <p:blipFill>
          <a:blip r:embed="rId3"/>
          <a:stretch>
            <a:fillRect/>
          </a:stretch>
        </p:blipFill>
        <p:spPr>
          <a:xfrm>
            <a:off x="6083852" y="616226"/>
            <a:ext cx="4815291" cy="6809684"/>
          </a:xfrm>
          <a:prstGeom prst="rect">
            <a:avLst/>
          </a:prstGeom>
          <a:ln>
            <a:solidFill>
              <a:schemeClr val="tx1"/>
            </a:solidFill>
          </a:ln>
        </p:spPr>
      </p:pic>
      <p:pic>
        <p:nvPicPr>
          <p:cNvPr id="3" name="Picture 2" descr="Graphical user interface, application&#10;&#10;Description automatically generated">
            <a:extLst>
              <a:ext uri="{FF2B5EF4-FFF2-40B4-BE49-F238E27FC236}">
                <a16:creationId xmlns:a16="http://schemas.microsoft.com/office/drawing/2014/main" id="{5E92D219-C6B4-0CB4-49C4-2F6369BC20E7}"/>
              </a:ext>
            </a:extLst>
          </p:cNvPr>
          <p:cNvPicPr>
            <a:picLocks noChangeAspect="1"/>
          </p:cNvPicPr>
          <p:nvPr/>
        </p:nvPicPr>
        <p:blipFill>
          <a:blip r:embed="rId4"/>
          <a:stretch>
            <a:fillRect/>
          </a:stretch>
        </p:blipFill>
        <p:spPr>
          <a:xfrm>
            <a:off x="5531094" y="1107830"/>
            <a:ext cx="4857750" cy="6858000"/>
          </a:xfrm>
          <a:prstGeom prst="rect">
            <a:avLst/>
          </a:prstGeom>
          <a:ln>
            <a:solidFill>
              <a:schemeClr val="tx1"/>
            </a:solidFill>
          </a:ln>
        </p:spPr>
      </p:pic>
    </p:spTree>
    <p:extLst>
      <p:ext uri="{BB962C8B-B14F-4D97-AF65-F5344CB8AC3E}">
        <p14:creationId xmlns:p14="http://schemas.microsoft.com/office/powerpoint/2010/main" val="33024592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2DCFA-0CC1-E1E5-E734-A3AFF2454E9C}"/>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101;p1">
            <a:extLst>
              <a:ext uri="{FF2B5EF4-FFF2-40B4-BE49-F238E27FC236}">
                <a16:creationId xmlns:a16="http://schemas.microsoft.com/office/drawing/2014/main" id="{F47DA92C-84B7-7D75-689D-750899887564}"/>
              </a:ext>
            </a:extLst>
          </p:cNvPr>
          <p:cNvSpPr txBox="1"/>
          <p:nvPr/>
        </p:nvSpPr>
        <p:spPr>
          <a:xfrm>
            <a:off x="485355" y="866522"/>
            <a:ext cx="929169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accent1"/>
                </a:solidFill>
                <a:latin typeface="Century Gothic"/>
                <a:ea typeface="Century Gothic"/>
                <a:cs typeface="Century Gothic"/>
                <a:sym typeface="Century Gothic"/>
              </a:rPr>
              <a:t>1. The pressure increases with depth under the surface</a:t>
            </a:r>
            <a:endParaRPr sz="1400" b="1" i="0" u="none" strike="noStrike" cap="none" dirty="0">
              <a:solidFill>
                <a:schemeClr val="accent1"/>
              </a:solidFill>
              <a:latin typeface="Arial"/>
              <a:ea typeface="Arial"/>
              <a:cs typeface="Arial"/>
              <a:sym typeface="Arial"/>
            </a:endParaRPr>
          </a:p>
        </p:txBody>
      </p:sp>
      <p:sp>
        <p:nvSpPr>
          <p:cNvPr id="4" name="Google Shape;101;p1">
            <a:extLst>
              <a:ext uri="{FF2B5EF4-FFF2-40B4-BE49-F238E27FC236}">
                <a16:creationId xmlns:a16="http://schemas.microsoft.com/office/drawing/2014/main" id="{211F84F6-3108-5328-D0AA-A8F57FB3B788}"/>
              </a:ext>
            </a:extLst>
          </p:cNvPr>
          <p:cNvSpPr txBox="1"/>
          <p:nvPr/>
        </p:nvSpPr>
        <p:spPr>
          <a:xfrm>
            <a:off x="514663" y="1353030"/>
            <a:ext cx="929169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2</a:t>
            </a:r>
            <a:r>
              <a:rPr lang="en-GB" sz="2400" b="1" i="0" u="none" strike="noStrike" cap="none" dirty="0">
                <a:solidFill>
                  <a:schemeClr val="accent1"/>
                </a:solidFill>
                <a:latin typeface="Century Gothic"/>
                <a:ea typeface="Century Gothic"/>
                <a:cs typeface="Century Gothic"/>
                <a:sym typeface="Century Gothic"/>
              </a:rPr>
              <a:t>. The pressure decreases with altitude</a:t>
            </a:r>
            <a:endParaRPr sz="1400" b="1" i="0" u="none" strike="noStrike" cap="none" dirty="0">
              <a:solidFill>
                <a:schemeClr val="accent1"/>
              </a:solidFill>
              <a:latin typeface="Arial"/>
              <a:ea typeface="Arial"/>
              <a:cs typeface="Arial"/>
              <a:sym typeface="Arial"/>
            </a:endParaRPr>
          </a:p>
        </p:txBody>
      </p:sp>
      <mc:AlternateContent xmlns:mc="http://schemas.openxmlformats.org/markup-compatibility/2006" xmlns:a14="http://schemas.microsoft.com/office/drawing/2010/main">
        <mc:Choice Requires="a14">
          <p:sp>
            <p:nvSpPr>
              <p:cNvPr id="5" name="Google Shape;101;p1">
                <a:extLst>
                  <a:ext uri="{FF2B5EF4-FFF2-40B4-BE49-F238E27FC236}">
                    <a16:creationId xmlns:a16="http://schemas.microsoft.com/office/drawing/2014/main" id="{9709E7E3-BD35-0B12-E4BA-7D3385757F90}"/>
                  </a:ext>
                </a:extLst>
              </p:cNvPr>
              <p:cNvSpPr txBox="1"/>
              <p:nvPr/>
            </p:nvSpPr>
            <p:spPr>
              <a:xfrm>
                <a:off x="532248" y="1933322"/>
                <a:ext cx="9291691" cy="2308284"/>
              </a:xfrm>
              <a:prstGeom prst="rect">
                <a:avLst/>
              </a:prstGeom>
              <a:noFill/>
              <a:ln>
                <a:noFill/>
              </a:ln>
            </p:spPr>
            <p:txBody>
              <a:bodyPr spcFirstLastPara="1" wrap="square" lIns="91425" tIns="45700" rIns="91425" bIns="45700" anchor="t" anchorCtr="0">
                <a:spAutoFit/>
              </a:bodyPr>
              <a:lstStyle/>
              <a:p>
                <a:r>
                  <a:rPr lang="en-GB" sz="2400" b="1" dirty="0">
                    <a:solidFill>
                      <a:schemeClr val="accent1"/>
                    </a:solidFill>
                    <a:latin typeface="Century Gothic" panose="020B0502020202020204" pitchFamily="34" charset="0"/>
                    <a:ea typeface="Century Gothic"/>
                    <a:cs typeface="Century Gothic"/>
                    <a:sym typeface="Century Gothic"/>
                  </a:rPr>
                  <a:t>3</a:t>
                </a:r>
                <a:r>
                  <a:rPr lang="en-GB" sz="2400" b="1" i="0" u="none" strike="noStrike" cap="none" dirty="0">
                    <a:solidFill>
                      <a:schemeClr val="accent1"/>
                    </a:solidFill>
                    <a:latin typeface="Century Gothic" panose="020B0502020202020204" pitchFamily="34" charset="0"/>
                    <a:ea typeface="Century Gothic"/>
                    <a:cs typeface="Century Gothic"/>
                    <a:sym typeface="Century Gothic"/>
                  </a:rPr>
                  <a:t>. </a:t>
                </a:r>
              </a:p>
              <a:p>
                <a:r>
                  <a:rPr lang="en-GB" sz="2400" b="1" dirty="0">
                    <a:solidFill>
                      <a:schemeClr val="accent1"/>
                    </a:solidFill>
                    <a:latin typeface="Century Gothic" panose="020B0502020202020204" pitchFamily="34" charset="0"/>
                  </a:rPr>
                  <a:t>p = pressure</a:t>
                </a:r>
              </a:p>
              <a:p>
                <a:r>
                  <a:rPr lang="en-GB" sz="2400" b="1" dirty="0">
                    <a:solidFill>
                      <a:schemeClr val="accent1"/>
                    </a:solidFill>
                    <a:latin typeface="Century Gothic" panose="020B0502020202020204" pitchFamily="34" charset="0"/>
                  </a:rPr>
                  <a:t>h = height of column</a:t>
                </a:r>
              </a:p>
              <a:p>
                <a14:m>
                  <m:oMath xmlns:m="http://schemas.openxmlformats.org/officeDocument/2006/math">
                    <m:r>
                      <a:rPr lang="en-GB" sz="2400" b="1" i="1">
                        <a:solidFill>
                          <a:schemeClr val="accent1"/>
                        </a:solidFill>
                        <a:latin typeface="Cambria Math" panose="02040503050406030204" pitchFamily="18" charset="0"/>
                      </a:rPr>
                      <m:t>𝛒</m:t>
                    </m:r>
                  </m:oMath>
                </a14:m>
                <a:r>
                  <a:rPr lang="en-GB" sz="2400" b="1" dirty="0">
                    <a:solidFill>
                      <a:schemeClr val="accent1"/>
                    </a:solidFill>
                    <a:latin typeface="Century Gothic" panose="020B0502020202020204" pitchFamily="34" charset="0"/>
                  </a:rPr>
                  <a:t> = density</a:t>
                </a:r>
              </a:p>
              <a:p>
                <a:r>
                  <a:rPr lang="en-GB" sz="2400" b="1" dirty="0">
                    <a:solidFill>
                      <a:schemeClr val="accent1"/>
                    </a:solidFill>
                    <a:latin typeface="Century Gothic" panose="020B0502020202020204" pitchFamily="34" charset="0"/>
                  </a:rPr>
                  <a:t>g = gravitational field strength</a:t>
                </a:r>
              </a:p>
              <a:p>
                <a:pPr marL="0" marR="0" lvl="0" indent="0" algn="l" rtl="0">
                  <a:lnSpc>
                    <a:spcPct val="100000"/>
                  </a:lnSpc>
                  <a:spcBef>
                    <a:spcPts val="0"/>
                  </a:spcBef>
                  <a:spcAft>
                    <a:spcPts val="0"/>
                  </a:spcAft>
                  <a:buClr>
                    <a:srgbClr val="000000"/>
                  </a:buClr>
                  <a:buSzPts val="2400"/>
                  <a:buFont typeface="Arial"/>
                  <a:buNone/>
                </a:pPr>
                <a:endParaRPr lang="en-GB" sz="2400" b="1" i="0" u="none" strike="noStrike" cap="none" dirty="0">
                  <a:solidFill>
                    <a:schemeClr val="accent1"/>
                  </a:solidFill>
                  <a:latin typeface="Century Gothic" panose="020B0502020202020204" pitchFamily="34" charset="0"/>
                  <a:ea typeface="Arial"/>
                  <a:cs typeface="Arial"/>
                  <a:sym typeface="Arial"/>
                </a:endParaRPr>
              </a:p>
            </p:txBody>
          </p:sp>
        </mc:Choice>
        <mc:Fallback xmlns="">
          <p:sp>
            <p:nvSpPr>
              <p:cNvPr id="5" name="Google Shape;101;p1">
                <a:extLst>
                  <a:ext uri="{FF2B5EF4-FFF2-40B4-BE49-F238E27FC236}">
                    <a16:creationId xmlns:a16="http://schemas.microsoft.com/office/drawing/2014/main" id="{9709E7E3-BD35-0B12-E4BA-7D3385757F90}"/>
                  </a:ext>
                </a:extLst>
              </p:cNvPr>
              <p:cNvSpPr txBox="1">
                <a:spLocks noRot="1" noChangeAspect="1" noMove="1" noResize="1" noEditPoints="1" noAdjustHandles="1" noChangeArrowheads="1" noChangeShapeType="1" noTextEdit="1"/>
              </p:cNvSpPr>
              <p:nvPr/>
            </p:nvSpPr>
            <p:spPr>
              <a:xfrm>
                <a:off x="532248" y="1933322"/>
                <a:ext cx="9291691" cy="2308284"/>
              </a:xfrm>
              <a:prstGeom prst="rect">
                <a:avLst/>
              </a:prstGeom>
              <a:blipFill>
                <a:blip r:embed="rId2"/>
                <a:stretch>
                  <a:fillRect l="-955" t="-2186"/>
                </a:stretch>
              </a:blipFill>
              <a:ln>
                <a:noFill/>
              </a:ln>
            </p:spPr>
            <p:txBody>
              <a:bodyPr/>
              <a:lstStyle/>
              <a:p>
                <a:r>
                  <a:rPr lang="en-GB">
                    <a:noFill/>
                  </a:rPr>
                  <a:t> </a:t>
                </a:r>
              </a:p>
            </p:txBody>
          </p:sp>
        </mc:Fallback>
      </mc:AlternateContent>
      <p:sp>
        <p:nvSpPr>
          <p:cNvPr id="8" name="Google Shape;101;p1">
            <a:extLst>
              <a:ext uri="{FF2B5EF4-FFF2-40B4-BE49-F238E27FC236}">
                <a16:creationId xmlns:a16="http://schemas.microsoft.com/office/drawing/2014/main" id="{02CC28A5-E937-B558-AD09-7C81C0B3D06D}"/>
              </a:ext>
            </a:extLst>
          </p:cNvPr>
          <p:cNvSpPr txBox="1"/>
          <p:nvPr/>
        </p:nvSpPr>
        <p:spPr>
          <a:xfrm>
            <a:off x="543970" y="4231046"/>
            <a:ext cx="929169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4</a:t>
            </a:r>
            <a:r>
              <a:rPr lang="en-GB" sz="2400" b="1" i="0" u="none" strike="noStrike" cap="none" dirty="0">
                <a:solidFill>
                  <a:schemeClr val="accent1"/>
                </a:solidFill>
                <a:latin typeface="Century Gothic"/>
                <a:ea typeface="Century Gothic"/>
                <a:cs typeface="Century Gothic"/>
                <a:sym typeface="Century Gothic"/>
              </a:rPr>
              <a:t>. 1 N/m</a:t>
            </a:r>
            <a:r>
              <a:rPr lang="en-GB" sz="2400" b="1" i="0" u="none" strike="noStrike" cap="none" baseline="30000" dirty="0">
                <a:solidFill>
                  <a:schemeClr val="accent1"/>
                </a:solidFill>
                <a:latin typeface="Century Gothic"/>
                <a:ea typeface="Century Gothic"/>
                <a:cs typeface="Century Gothic"/>
                <a:sym typeface="Century Gothic"/>
              </a:rPr>
              <a:t>2</a:t>
            </a:r>
            <a:endParaRPr sz="1400" b="1" i="0" u="none" strike="noStrike" cap="none" baseline="30000" dirty="0">
              <a:solidFill>
                <a:schemeClr val="accent1"/>
              </a:solidFill>
              <a:latin typeface="Arial"/>
              <a:ea typeface="Arial"/>
              <a:cs typeface="Arial"/>
              <a:sym typeface="Arial"/>
            </a:endParaRPr>
          </a:p>
        </p:txBody>
      </p:sp>
    </p:spTree>
    <p:extLst>
      <p:ext uri="{BB962C8B-B14F-4D97-AF65-F5344CB8AC3E}">
        <p14:creationId xmlns:p14="http://schemas.microsoft.com/office/powerpoint/2010/main" val="31252895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7A9EC5-9C3D-4F58-19C9-9EB3E4FF1272}"/>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101;p1">
            <a:extLst>
              <a:ext uri="{FF2B5EF4-FFF2-40B4-BE49-F238E27FC236}">
                <a16:creationId xmlns:a16="http://schemas.microsoft.com/office/drawing/2014/main" id="{A650ABE9-214F-E392-E7E9-A0BB9AA114BC}"/>
              </a:ext>
            </a:extLst>
          </p:cNvPr>
          <p:cNvSpPr txBox="1"/>
          <p:nvPr/>
        </p:nvSpPr>
        <p:spPr>
          <a:xfrm>
            <a:off x="497078" y="930999"/>
            <a:ext cx="10229537" cy="120028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5a</a:t>
            </a:r>
            <a:r>
              <a:rPr lang="en-GB" sz="2400" b="1" i="0" u="none" strike="noStrike" cap="none" dirty="0">
                <a:solidFill>
                  <a:schemeClr val="accent1"/>
                </a:solidFill>
                <a:latin typeface="Century Gothic"/>
                <a:ea typeface="Century Gothic"/>
                <a:cs typeface="Century Gothic"/>
                <a:sym typeface="Century Gothic"/>
              </a:rPr>
              <a:t>. The pressure increases as they swim to the bottom of the pool, </a:t>
            </a:r>
            <a:r>
              <a:rPr lang="en-GB" sz="2400" b="1" i="0" u="sng" strike="noStrike" cap="none" dirty="0">
                <a:solidFill>
                  <a:schemeClr val="accent1"/>
                </a:solidFill>
                <a:latin typeface="Century Gothic"/>
                <a:ea typeface="Century Gothic"/>
                <a:cs typeface="Century Gothic"/>
                <a:sym typeface="Century Gothic"/>
              </a:rPr>
              <a:t>because</a:t>
            </a:r>
            <a:r>
              <a:rPr lang="en-GB" sz="2400" b="1" i="0" u="none" strike="noStrike" cap="none" dirty="0">
                <a:solidFill>
                  <a:schemeClr val="accent1"/>
                </a:solidFill>
                <a:latin typeface="Century Gothic"/>
                <a:ea typeface="Century Gothic"/>
                <a:cs typeface="Century Gothic"/>
                <a:sym typeface="Century Gothic"/>
              </a:rPr>
              <a:t> there are more water particles above the child as they swim deeper, therefore the weight of the water increases. </a:t>
            </a:r>
            <a:endParaRPr sz="1400" b="1" i="0" u="none" strike="noStrike" cap="none" dirty="0">
              <a:solidFill>
                <a:schemeClr val="accent1"/>
              </a:solidFill>
              <a:latin typeface="Arial"/>
              <a:ea typeface="Arial"/>
              <a:cs typeface="Arial"/>
              <a:sym typeface="Arial"/>
            </a:endParaRPr>
          </a:p>
        </p:txBody>
      </p:sp>
      <p:sp>
        <p:nvSpPr>
          <p:cNvPr id="4" name="Google Shape;101;p1">
            <a:extLst>
              <a:ext uri="{FF2B5EF4-FFF2-40B4-BE49-F238E27FC236}">
                <a16:creationId xmlns:a16="http://schemas.microsoft.com/office/drawing/2014/main" id="{8985B9F7-8CA6-5500-EFFF-394D7F833227}"/>
              </a:ext>
            </a:extLst>
          </p:cNvPr>
          <p:cNvSpPr txBox="1"/>
          <p:nvPr/>
        </p:nvSpPr>
        <p:spPr>
          <a:xfrm>
            <a:off x="532248" y="2302599"/>
            <a:ext cx="929169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5b</a:t>
            </a:r>
            <a:r>
              <a:rPr lang="en-GB" sz="2400" b="1" i="0" u="none" strike="noStrike" cap="none" dirty="0">
                <a:solidFill>
                  <a:schemeClr val="accent1"/>
                </a:solidFill>
                <a:latin typeface="Century Gothic"/>
                <a:ea typeface="Century Gothic"/>
                <a:cs typeface="Century Gothic"/>
                <a:sym typeface="Century Gothic"/>
              </a:rPr>
              <a:t>. The weight of the dive stick is greater than the upthrust</a:t>
            </a:r>
            <a:endParaRPr sz="1400" b="1" i="0" u="none" strike="noStrike" cap="none" dirty="0">
              <a:solidFill>
                <a:schemeClr val="accent1"/>
              </a:solidFill>
              <a:latin typeface="Arial"/>
              <a:ea typeface="Arial"/>
              <a:cs typeface="Arial"/>
              <a:sym typeface="Arial"/>
            </a:endParaRPr>
          </a:p>
        </p:txBody>
      </p:sp>
      <mc:AlternateContent xmlns:mc="http://schemas.openxmlformats.org/markup-compatibility/2006" xmlns:a14="http://schemas.microsoft.com/office/drawing/2010/main">
        <mc:Choice Requires="a14">
          <p:sp>
            <p:nvSpPr>
              <p:cNvPr id="5" name="Google Shape;101;p1">
                <a:extLst>
                  <a:ext uri="{FF2B5EF4-FFF2-40B4-BE49-F238E27FC236}">
                    <a16:creationId xmlns:a16="http://schemas.microsoft.com/office/drawing/2014/main" id="{67E179D9-3502-53B0-F454-3AD60420832A}"/>
                  </a:ext>
                </a:extLst>
              </p:cNvPr>
              <p:cNvSpPr txBox="1"/>
              <p:nvPr/>
            </p:nvSpPr>
            <p:spPr>
              <a:xfrm>
                <a:off x="549833" y="2988400"/>
                <a:ext cx="3843263" cy="34162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5c</a:t>
                </a:r>
                <a:r>
                  <a:rPr lang="en-GB" sz="2400" b="1" i="0" u="none" strike="noStrike" cap="none" dirty="0">
                    <a:solidFill>
                      <a:schemeClr val="accent1"/>
                    </a:solidFill>
                    <a:latin typeface="Century Gothic"/>
                    <a:ea typeface="Century Gothic"/>
                    <a:cs typeface="Century Gothic"/>
                    <a:sym typeface="Century Gothic"/>
                  </a:rPr>
                  <a:t>. </a:t>
                </a: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i="0" baseline="-25000" dirty="0" smtClean="0">
                          <a:solidFill>
                            <a:schemeClr val="accent1"/>
                          </a:solidFill>
                          <a:latin typeface="Cambria Math" panose="02040503050406030204" pitchFamily="18" charset="0"/>
                        </a:rPr>
                        <m:t>𝟏</m:t>
                      </m:r>
                      <m:r>
                        <a:rPr lang="en-GB" sz="2400" b="1" dirty="0">
                          <a:solidFill>
                            <a:schemeClr val="accent1"/>
                          </a:solidFill>
                          <a:latin typeface="Cambria Math" panose="02040503050406030204" pitchFamily="18" charset="0"/>
                        </a:rPr>
                        <m:t> = </m:t>
                      </m:r>
                      <m:r>
                        <a:rPr lang="en-GB" sz="2400" b="1" i="1" dirty="0" err="1">
                          <a:solidFill>
                            <a:schemeClr val="accent1"/>
                          </a:solidFill>
                          <a:latin typeface="Cambria Math" panose="02040503050406030204" pitchFamily="18" charset="0"/>
                        </a:rPr>
                        <m:t>𝐡</m:t>
                      </m:r>
                      <m:r>
                        <a:rPr lang="en-GB" sz="2400" b="1" i="1" dirty="0">
                          <a:solidFill>
                            <a:schemeClr val="accent1"/>
                          </a:solidFill>
                          <a:latin typeface="Cambria Math" panose="02040503050406030204" pitchFamily="18" charset="0"/>
                          <a:ea typeface="Cambria Math" panose="02040503050406030204" pitchFamily="18" charset="0"/>
                        </a:rPr>
                        <m:t>𝛒</m:t>
                      </m:r>
                      <m:r>
                        <a:rPr lang="en-GB" sz="2400" b="1" i="1" dirty="0">
                          <a:solidFill>
                            <a:schemeClr val="accent1"/>
                          </a:solidFill>
                          <a:latin typeface="Cambria Math" panose="02040503050406030204" pitchFamily="18" charset="0"/>
                        </a:rPr>
                        <m:t>𝐠</m:t>
                      </m:r>
                    </m:oMath>
                  </m:oMathPara>
                </a14:m>
                <a:endParaRPr lang="en-GB" sz="2400" b="1" dirty="0">
                  <a:solidFill>
                    <a:schemeClr val="accent1"/>
                  </a:solidFill>
                  <a:latin typeface="Century Gothic" panose="020B0502020202020204" pitchFamily="34"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baseline="-25000" dirty="0">
                          <a:solidFill>
                            <a:schemeClr val="accent1"/>
                          </a:solidFill>
                          <a:latin typeface="Cambria Math" panose="02040503050406030204" pitchFamily="18" charset="0"/>
                        </a:rPr>
                        <m:t>𝟏</m:t>
                      </m:r>
                      <m:r>
                        <a:rPr lang="en-GB" sz="2400" b="1" dirty="0">
                          <a:solidFill>
                            <a:schemeClr val="accent1"/>
                          </a:solidFill>
                          <a:latin typeface="Cambria Math" panose="02040503050406030204" pitchFamily="18" charset="0"/>
                        </a:rPr>
                        <m:t> =</m:t>
                      </m:r>
                      <m:r>
                        <a:rPr lang="en-GB" sz="2400" b="1" i="1" dirty="0" smtClean="0">
                          <a:solidFill>
                            <a:schemeClr val="accent1"/>
                          </a:solidFill>
                          <a:latin typeface="Cambria Math" panose="02040503050406030204" pitchFamily="18" charset="0"/>
                        </a:rPr>
                        <m:t>𝟏</m:t>
                      </m:r>
                      <m:r>
                        <a:rPr lang="en-GB" sz="2400" b="1" i="1" dirty="0" smtClean="0">
                          <a:solidFill>
                            <a:schemeClr val="accent1"/>
                          </a:solidFill>
                          <a:latin typeface="Cambria Math" panose="02040503050406030204" pitchFamily="18" charset="0"/>
                        </a:rPr>
                        <m:t> × </m:t>
                      </m:r>
                      <m:r>
                        <a:rPr lang="en-GB" sz="2400" b="1" i="1" dirty="0" smtClean="0">
                          <a:solidFill>
                            <a:schemeClr val="accent1"/>
                          </a:solidFill>
                          <a:latin typeface="Cambria Math" panose="02040503050406030204" pitchFamily="18" charset="0"/>
                          <a:ea typeface="Cambria Math" panose="02040503050406030204" pitchFamily="18" charset="0"/>
                        </a:rPr>
                        <m:t>𝟗𝟗𝟕</m:t>
                      </m:r>
                      <m:r>
                        <a:rPr lang="en-GB" sz="2400" b="1" i="1" dirty="0" smtClean="0">
                          <a:solidFill>
                            <a:schemeClr val="accent1"/>
                          </a:solidFill>
                          <a:latin typeface="Cambria Math" panose="02040503050406030204" pitchFamily="18" charset="0"/>
                          <a:ea typeface="Cambria Math" panose="02040503050406030204" pitchFamily="18" charset="0"/>
                        </a:rPr>
                        <m:t> × </m:t>
                      </m:r>
                      <m:r>
                        <a:rPr lang="en-GB" sz="2400" b="1" i="1" dirty="0" smtClean="0">
                          <a:solidFill>
                            <a:schemeClr val="accent1"/>
                          </a:solidFill>
                          <a:latin typeface="Cambria Math" panose="02040503050406030204" pitchFamily="18" charset="0"/>
                          <a:ea typeface="Cambria Math" panose="02040503050406030204" pitchFamily="18" charset="0"/>
                        </a:rPr>
                        <m:t>𝟗</m:t>
                      </m:r>
                      <m:r>
                        <a:rPr lang="en-GB" sz="2400" b="1" i="1" dirty="0" smtClean="0">
                          <a:solidFill>
                            <a:schemeClr val="accent1"/>
                          </a:solidFill>
                          <a:latin typeface="Cambria Math" panose="02040503050406030204" pitchFamily="18" charset="0"/>
                          <a:ea typeface="Cambria Math" panose="02040503050406030204" pitchFamily="18" charset="0"/>
                        </a:rPr>
                        <m:t>.</m:t>
                      </m:r>
                      <m:r>
                        <a:rPr lang="en-GB" sz="2400" b="1" i="1" dirty="0" smtClean="0">
                          <a:solidFill>
                            <a:schemeClr val="accent1"/>
                          </a:solidFill>
                          <a:latin typeface="Cambria Math" panose="02040503050406030204" pitchFamily="18" charset="0"/>
                          <a:ea typeface="Cambria Math" panose="02040503050406030204" pitchFamily="18" charset="0"/>
                        </a:rPr>
                        <m:t>𝟖</m:t>
                      </m:r>
                    </m:oMath>
                  </m:oMathPara>
                </a14:m>
                <a:endParaRPr lang="en-GB" sz="2400" b="1" dirty="0">
                  <a:solidFill>
                    <a:schemeClr val="accent1"/>
                  </a:solidFill>
                  <a:latin typeface="Century Gothic" panose="020B0502020202020204" pitchFamily="34"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baseline="-25000" dirty="0">
                          <a:solidFill>
                            <a:schemeClr val="accent1"/>
                          </a:solidFill>
                          <a:latin typeface="Cambria Math" panose="02040503050406030204" pitchFamily="18" charset="0"/>
                        </a:rPr>
                        <m:t>𝟏</m:t>
                      </m:r>
                      <m:r>
                        <a:rPr lang="en-GB" sz="2400" b="1" dirty="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𝟗𝟕𝟕𝟎</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𝟔</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𝐏𝐚</m:t>
                      </m:r>
                    </m:oMath>
                  </m:oMathPara>
                </a14:m>
                <a:endParaRPr lang="en-GB" sz="2400" b="1" dirty="0">
                  <a:solidFill>
                    <a:schemeClr val="accent1"/>
                  </a:solidFill>
                  <a:latin typeface="Century Gothic" panose="020B0502020202020204" pitchFamily="34" charset="0"/>
                </a:endParaRPr>
              </a:p>
              <a:p>
                <a:endParaRPr lang="en-GB" sz="2400" b="1" dirty="0">
                  <a:solidFill>
                    <a:schemeClr val="accent1"/>
                  </a:solidFill>
                  <a:latin typeface="Century Gothic" panose="020B0502020202020204" pitchFamily="34"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i="0" baseline="-25000" dirty="0" smtClean="0">
                          <a:solidFill>
                            <a:schemeClr val="accent1"/>
                          </a:solidFill>
                          <a:latin typeface="Cambria Math" panose="02040503050406030204" pitchFamily="18" charset="0"/>
                        </a:rPr>
                        <m:t>𝟐</m:t>
                      </m:r>
                      <m:r>
                        <a:rPr lang="en-GB" sz="2400" b="1" i="0" baseline="-25000" dirty="0" smtClean="0">
                          <a:solidFill>
                            <a:schemeClr val="accent1"/>
                          </a:solidFill>
                          <a:latin typeface="Cambria Math" panose="02040503050406030204" pitchFamily="18" charset="0"/>
                        </a:rPr>
                        <m:t>.</m:t>
                      </m:r>
                      <m:r>
                        <a:rPr lang="en-GB" sz="2400" b="1" i="0" baseline="-25000" dirty="0" smtClean="0">
                          <a:solidFill>
                            <a:schemeClr val="accent1"/>
                          </a:solidFill>
                          <a:latin typeface="Cambria Math" panose="02040503050406030204" pitchFamily="18" charset="0"/>
                        </a:rPr>
                        <m:t>𝟓</m:t>
                      </m:r>
                      <m:r>
                        <a:rPr lang="en-GB" sz="2400" b="1" baseline="-25000" dirty="0">
                          <a:solidFill>
                            <a:schemeClr val="accent1"/>
                          </a:solidFill>
                          <a:latin typeface="Cambria Math" panose="02040503050406030204" pitchFamily="18" charset="0"/>
                        </a:rPr>
                        <m:t> </m:t>
                      </m:r>
                      <m:r>
                        <a:rPr lang="en-GB" sz="2400" b="1" dirty="0">
                          <a:solidFill>
                            <a:schemeClr val="accent1"/>
                          </a:solidFill>
                          <a:latin typeface="Cambria Math" panose="02040503050406030204" pitchFamily="18" charset="0"/>
                        </a:rPr>
                        <m:t>= </m:t>
                      </m:r>
                      <m:r>
                        <a:rPr lang="en-GB" sz="2400" b="1" i="1" dirty="0" err="1">
                          <a:solidFill>
                            <a:schemeClr val="accent1"/>
                          </a:solidFill>
                          <a:latin typeface="Cambria Math" panose="02040503050406030204" pitchFamily="18" charset="0"/>
                        </a:rPr>
                        <m:t>𝐡</m:t>
                      </m:r>
                      <m:r>
                        <a:rPr lang="en-GB" sz="2400" b="1" i="1" dirty="0">
                          <a:solidFill>
                            <a:schemeClr val="accent1"/>
                          </a:solidFill>
                          <a:latin typeface="Cambria Math" panose="02040503050406030204" pitchFamily="18" charset="0"/>
                          <a:ea typeface="Cambria Math" panose="02040503050406030204" pitchFamily="18" charset="0"/>
                        </a:rPr>
                        <m:t>𝛒</m:t>
                      </m:r>
                      <m:r>
                        <a:rPr lang="en-GB" sz="2400" b="1" i="1" dirty="0">
                          <a:solidFill>
                            <a:schemeClr val="accent1"/>
                          </a:solidFill>
                          <a:latin typeface="Cambria Math" panose="02040503050406030204" pitchFamily="18" charset="0"/>
                        </a:rPr>
                        <m:t>𝐠</m:t>
                      </m:r>
                    </m:oMath>
                  </m:oMathPara>
                </a14:m>
                <a:endParaRPr lang="en-GB" sz="2400" b="1" dirty="0">
                  <a:solidFill>
                    <a:schemeClr val="accent1"/>
                  </a:solidFill>
                  <a:latin typeface="Century Gothic" panose="020B0502020202020204" pitchFamily="34"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baseline="-25000" dirty="0">
                          <a:solidFill>
                            <a:schemeClr val="accent1"/>
                          </a:solidFill>
                          <a:latin typeface="Cambria Math" panose="02040503050406030204" pitchFamily="18" charset="0"/>
                        </a:rPr>
                        <m:t>𝟐</m:t>
                      </m:r>
                      <m:r>
                        <a:rPr lang="en-GB" sz="2400" b="1" baseline="-25000" dirty="0">
                          <a:solidFill>
                            <a:schemeClr val="accent1"/>
                          </a:solidFill>
                          <a:latin typeface="Cambria Math" panose="02040503050406030204" pitchFamily="18" charset="0"/>
                        </a:rPr>
                        <m:t>.</m:t>
                      </m:r>
                      <m:r>
                        <a:rPr lang="en-GB" sz="2400" b="1" baseline="-25000" dirty="0">
                          <a:solidFill>
                            <a:schemeClr val="accent1"/>
                          </a:solidFill>
                          <a:latin typeface="Cambria Math" panose="02040503050406030204" pitchFamily="18" charset="0"/>
                        </a:rPr>
                        <m:t>𝟓</m:t>
                      </m:r>
                      <m:r>
                        <a:rPr lang="en-GB" sz="2400" b="1" dirty="0">
                          <a:solidFill>
                            <a:schemeClr val="accent1"/>
                          </a:solidFill>
                          <a:latin typeface="Cambria Math" panose="02040503050406030204" pitchFamily="18" charset="0"/>
                        </a:rPr>
                        <m:t> =</m:t>
                      </m:r>
                      <m:r>
                        <a:rPr lang="en-GB" sz="2400" b="1" i="1" dirty="0" smtClean="0">
                          <a:solidFill>
                            <a:schemeClr val="accent1"/>
                          </a:solidFill>
                          <a:latin typeface="Cambria Math" panose="02040503050406030204" pitchFamily="18" charset="0"/>
                        </a:rPr>
                        <m:t>𝟐</m:t>
                      </m:r>
                      <m:r>
                        <a:rPr lang="en-GB" sz="2400" b="1" i="1" dirty="0" smtClean="0">
                          <a:solidFill>
                            <a:schemeClr val="accent1"/>
                          </a:solidFill>
                          <a:latin typeface="Cambria Math" panose="02040503050406030204" pitchFamily="18" charset="0"/>
                        </a:rPr>
                        <m:t>.</m:t>
                      </m:r>
                      <m:r>
                        <a:rPr lang="en-GB" sz="2400" b="1" i="1" dirty="0" smtClean="0">
                          <a:solidFill>
                            <a:schemeClr val="accent1"/>
                          </a:solidFill>
                          <a:latin typeface="Cambria Math" panose="02040503050406030204" pitchFamily="18" charset="0"/>
                        </a:rPr>
                        <m:t>𝟓</m:t>
                      </m:r>
                      <m:r>
                        <a:rPr lang="en-GB" sz="2400" b="1" i="1" dirty="0">
                          <a:solidFill>
                            <a:schemeClr val="accent1"/>
                          </a:solidFill>
                          <a:latin typeface="Cambria Math" panose="02040503050406030204" pitchFamily="18" charset="0"/>
                        </a:rPr>
                        <m:t> × </m:t>
                      </m:r>
                      <m:r>
                        <a:rPr lang="en-GB" sz="2400" b="1" i="1" dirty="0">
                          <a:solidFill>
                            <a:schemeClr val="accent1"/>
                          </a:solidFill>
                          <a:latin typeface="Cambria Math" panose="02040503050406030204" pitchFamily="18" charset="0"/>
                          <a:ea typeface="Cambria Math" panose="02040503050406030204" pitchFamily="18" charset="0"/>
                        </a:rPr>
                        <m:t>𝟗𝟗𝟕</m:t>
                      </m:r>
                      <m:r>
                        <a:rPr lang="en-GB" sz="2400" b="1" i="1" dirty="0">
                          <a:solidFill>
                            <a:schemeClr val="accent1"/>
                          </a:solidFill>
                          <a:latin typeface="Cambria Math" panose="02040503050406030204" pitchFamily="18" charset="0"/>
                          <a:ea typeface="Cambria Math" panose="02040503050406030204" pitchFamily="18" charset="0"/>
                        </a:rPr>
                        <m:t> × </m:t>
                      </m:r>
                      <m:r>
                        <a:rPr lang="en-GB" sz="2400" b="1" i="1" dirty="0" smtClean="0">
                          <a:solidFill>
                            <a:schemeClr val="accent1"/>
                          </a:solidFill>
                          <a:latin typeface="Cambria Math" panose="02040503050406030204" pitchFamily="18" charset="0"/>
                          <a:ea typeface="Cambria Math" panose="02040503050406030204" pitchFamily="18" charset="0"/>
                        </a:rPr>
                        <m:t>𝟗</m:t>
                      </m:r>
                      <m:r>
                        <a:rPr lang="en-GB" sz="2400" b="1" i="1" dirty="0" smtClean="0">
                          <a:solidFill>
                            <a:schemeClr val="accent1"/>
                          </a:solidFill>
                          <a:latin typeface="Cambria Math" panose="02040503050406030204" pitchFamily="18" charset="0"/>
                          <a:ea typeface="Cambria Math" panose="02040503050406030204" pitchFamily="18" charset="0"/>
                        </a:rPr>
                        <m:t>.</m:t>
                      </m:r>
                      <m:r>
                        <a:rPr lang="en-GB" sz="2400" b="1" i="1" dirty="0" smtClean="0">
                          <a:solidFill>
                            <a:schemeClr val="accent1"/>
                          </a:solidFill>
                          <a:latin typeface="Cambria Math" panose="02040503050406030204" pitchFamily="18" charset="0"/>
                          <a:ea typeface="Cambria Math" panose="02040503050406030204" pitchFamily="18" charset="0"/>
                        </a:rPr>
                        <m:t>𝟖</m:t>
                      </m:r>
                    </m:oMath>
                  </m:oMathPara>
                </a14:m>
                <a:endParaRPr lang="en-GB" sz="2400" b="1" dirty="0">
                  <a:solidFill>
                    <a:schemeClr val="accent1"/>
                  </a:solidFill>
                  <a:latin typeface="Century Gothic" panose="020B0502020202020204" pitchFamily="34" charset="0"/>
                  <a:ea typeface="Cambria Math" panose="02040503050406030204" pitchFamily="18"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rPr>
                        <m:t>𝐩</m:t>
                      </m:r>
                      <m:r>
                        <a:rPr lang="en-GB" sz="2400" b="1" baseline="-25000" dirty="0">
                          <a:solidFill>
                            <a:schemeClr val="accent1"/>
                          </a:solidFill>
                          <a:latin typeface="Cambria Math" panose="02040503050406030204" pitchFamily="18" charset="0"/>
                        </a:rPr>
                        <m:t>𝟐</m:t>
                      </m:r>
                      <m:r>
                        <a:rPr lang="en-GB" sz="2400" b="1" baseline="-25000" dirty="0">
                          <a:solidFill>
                            <a:schemeClr val="accent1"/>
                          </a:solidFill>
                          <a:latin typeface="Cambria Math" panose="02040503050406030204" pitchFamily="18" charset="0"/>
                        </a:rPr>
                        <m:t>.</m:t>
                      </m:r>
                      <m:r>
                        <a:rPr lang="en-GB" sz="2400" b="1" baseline="-25000" dirty="0">
                          <a:solidFill>
                            <a:schemeClr val="accent1"/>
                          </a:solidFill>
                          <a:latin typeface="Cambria Math" panose="02040503050406030204" pitchFamily="18" charset="0"/>
                        </a:rPr>
                        <m:t>𝟓</m:t>
                      </m:r>
                      <m:r>
                        <a:rPr lang="en-GB" sz="2400" b="1" dirty="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𝟐𝟒</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𝟒𝟐𝟔</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𝟓</m:t>
                      </m:r>
                      <m:r>
                        <a:rPr lang="en-GB" sz="2400" b="1" dirty="0">
                          <a:solidFill>
                            <a:schemeClr val="accent1"/>
                          </a:solidFill>
                          <a:latin typeface="Cambria Math" panose="02040503050406030204" pitchFamily="18" charset="0"/>
                        </a:rPr>
                        <m:t> </m:t>
                      </m:r>
                      <m:r>
                        <a:rPr lang="en-GB" sz="2400" b="1" dirty="0">
                          <a:solidFill>
                            <a:schemeClr val="accent1"/>
                          </a:solidFill>
                          <a:latin typeface="Cambria Math" panose="02040503050406030204" pitchFamily="18" charset="0"/>
                        </a:rPr>
                        <m:t>𝐏𝐚</m:t>
                      </m:r>
                    </m:oMath>
                  </m:oMathPara>
                </a14:m>
                <a:endParaRPr lang="en-GB" sz="2400" b="1" dirty="0">
                  <a:solidFill>
                    <a:schemeClr val="accent1"/>
                  </a:solidFill>
                  <a:latin typeface="Century Gothic" panose="020B0502020202020204" pitchFamily="34" charset="0"/>
                </a:endParaRPr>
              </a:p>
              <a:p>
                <a:endParaRPr lang="en-GB" sz="2400" b="1" dirty="0">
                  <a:solidFill>
                    <a:schemeClr val="accent1"/>
                  </a:solidFill>
                  <a:latin typeface="Century Gothic" panose="020B0502020202020204" pitchFamily="34" charset="0"/>
                </a:endParaRPr>
              </a:p>
            </p:txBody>
          </p:sp>
        </mc:Choice>
        <mc:Fallback xmlns="">
          <p:sp>
            <p:nvSpPr>
              <p:cNvPr id="5" name="Google Shape;101;p1">
                <a:extLst>
                  <a:ext uri="{FF2B5EF4-FFF2-40B4-BE49-F238E27FC236}">
                    <a16:creationId xmlns:a16="http://schemas.microsoft.com/office/drawing/2014/main" id="{67E179D9-3502-53B0-F454-3AD60420832A}"/>
                  </a:ext>
                </a:extLst>
              </p:cNvPr>
              <p:cNvSpPr txBox="1">
                <a:spLocks noRot="1" noChangeAspect="1" noMove="1" noResize="1" noEditPoints="1" noAdjustHandles="1" noChangeArrowheads="1" noChangeShapeType="1" noTextEdit="1"/>
              </p:cNvSpPr>
              <p:nvPr/>
            </p:nvSpPr>
            <p:spPr>
              <a:xfrm>
                <a:off x="549833" y="2988400"/>
                <a:ext cx="3843263" cy="3416279"/>
              </a:xfrm>
              <a:prstGeom prst="rect">
                <a:avLst/>
              </a:prstGeom>
              <a:blipFill>
                <a:blip r:embed="rId2"/>
                <a:stretch>
                  <a:fillRect l="-2632" t="-1481"/>
                </a:stretch>
              </a:blipFill>
              <a:ln>
                <a:noFill/>
              </a:ln>
            </p:spPr>
            <p:txBody>
              <a:bodyPr/>
              <a:lstStyle/>
              <a:p>
                <a:r>
                  <a:rPr lang="en-GB">
                    <a:noFill/>
                  </a:rPr>
                  <a:t> </a:t>
                </a:r>
              </a:p>
            </p:txBody>
          </p:sp>
        </mc:Fallback>
      </mc:AlternateContent>
      <mc:AlternateContent xmlns:mc="http://schemas.openxmlformats.org/markup-compatibility/2006" xmlns:a14="http://schemas.microsoft.com/office/drawing/2010/main">
        <mc:Choice Requires="a14">
          <p:sp>
            <p:nvSpPr>
              <p:cNvPr id="7" name="Google Shape;101;p1">
                <a:extLst>
                  <a:ext uri="{FF2B5EF4-FFF2-40B4-BE49-F238E27FC236}">
                    <a16:creationId xmlns:a16="http://schemas.microsoft.com/office/drawing/2014/main" id="{CAAA9798-E9D7-1519-295F-3E258738B366}"/>
                  </a:ext>
                </a:extLst>
              </p:cNvPr>
              <p:cNvSpPr txBox="1"/>
              <p:nvPr/>
            </p:nvSpPr>
            <p:spPr>
              <a:xfrm>
                <a:off x="4461519" y="3488667"/>
                <a:ext cx="5060170" cy="830956"/>
              </a:xfrm>
              <a:prstGeom prst="rect">
                <a:avLst/>
              </a:prstGeom>
              <a:noFill/>
              <a:ln>
                <a:noFill/>
              </a:ln>
            </p:spPr>
            <p:txBody>
              <a:bodyPr spcFirstLastPara="1" wrap="square" lIns="91425" tIns="45700" rIns="91425" bIns="45700" anchor="t" anchorCtr="0">
                <a:spAutoFit/>
              </a:bodyPr>
              <a:lstStyle/>
              <a:p>
                <a:pPr/>
                <a14:m>
                  <m:oMathPara xmlns:m="http://schemas.openxmlformats.org/officeDocument/2006/math">
                    <m:oMathParaPr>
                      <m:jc m:val="left"/>
                    </m:oMathParaPr>
                    <m:oMath xmlns:m="http://schemas.openxmlformats.org/officeDocument/2006/math">
                      <m:r>
                        <a:rPr lang="en-GB" sz="2400" b="1" i="1" dirty="0" smtClean="0">
                          <a:solidFill>
                            <a:schemeClr val="accent1"/>
                          </a:solidFill>
                          <a:latin typeface="Cambria Math" panose="02040503050406030204" pitchFamily="18" charset="0"/>
                          <a:ea typeface="Cambria Math" panose="02040503050406030204" pitchFamily="18" charset="0"/>
                        </a:rPr>
                        <m:t>∆</m:t>
                      </m:r>
                      <m:r>
                        <a:rPr lang="en-GB" sz="2400" b="1" i="1" dirty="0">
                          <a:solidFill>
                            <a:schemeClr val="accent1"/>
                          </a:solidFill>
                          <a:latin typeface="Cambria Math" panose="02040503050406030204" pitchFamily="18" charset="0"/>
                        </a:rPr>
                        <m:t>𝐩</m:t>
                      </m:r>
                      <m:r>
                        <a:rPr lang="en-GB" sz="2400" b="1" baseline="-25000" dirty="0">
                          <a:solidFill>
                            <a:schemeClr val="accent1"/>
                          </a:solidFill>
                          <a:latin typeface="Cambria Math" panose="02040503050406030204" pitchFamily="18" charset="0"/>
                        </a:rPr>
                        <m:t> </m:t>
                      </m:r>
                      <m:r>
                        <a:rPr lang="en-GB" sz="2400" b="1" dirty="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𝟐𝟒</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𝟒𝟐𝟔</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𝟓</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𝟗𝟕𝟕𝟎</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𝟔</m:t>
                      </m:r>
                    </m:oMath>
                  </m:oMathPara>
                </a14:m>
                <a:endParaRPr lang="en-GB" sz="2400" b="1" dirty="0">
                  <a:solidFill>
                    <a:schemeClr val="accent1"/>
                  </a:solidFill>
                  <a:latin typeface="Century Gothic" panose="020B0502020202020204" pitchFamily="34" charset="0"/>
                </a:endParaRPr>
              </a:p>
              <a:p>
                <a:pPr/>
                <a14:m>
                  <m:oMathPara xmlns:m="http://schemas.openxmlformats.org/officeDocument/2006/math">
                    <m:oMathParaPr>
                      <m:jc m:val="left"/>
                    </m:oMathParaPr>
                    <m:oMath xmlns:m="http://schemas.openxmlformats.org/officeDocument/2006/math">
                      <m:r>
                        <a:rPr lang="en-GB" sz="2400" b="1" i="1" dirty="0">
                          <a:solidFill>
                            <a:schemeClr val="accent1"/>
                          </a:solidFill>
                          <a:latin typeface="Cambria Math" panose="02040503050406030204" pitchFamily="18" charset="0"/>
                          <a:ea typeface="Cambria Math" panose="02040503050406030204" pitchFamily="18" charset="0"/>
                        </a:rPr>
                        <m:t>∆</m:t>
                      </m:r>
                      <m:r>
                        <a:rPr lang="en-GB" sz="2400" b="1" i="1" dirty="0">
                          <a:solidFill>
                            <a:schemeClr val="accent1"/>
                          </a:solidFill>
                          <a:latin typeface="Cambria Math" panose="02040503050406030204" pitchFamily="18" charset="0"/>
                        </a:rPr>
                        <m:t>𝐩</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𝟏𝟒</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𝟔𝟓𝟓</m:t>
                      </m:r>
                      <m:r>
                        <a:rPr lang="en-GB" sz="2400" b="1" i="0" dirty="0" smtClean="0">
                          <a:solidFill>
                            <a:schemeClr val="accent1"/>
                          </a:solidFill>
                          <a:latin typeface="Cambria Math" panose="02040503050406030204" pitchFamily="18" charset="0"/>
                        </a:rPr>
                        <m:t>.</m:t>
                      </m:r>
                      <m:r>
                        <a:rPr lang="en-GB" sz="2400" b="1" i="0" dirty="0" smtClean="0">
                          <a:solidFill>
                            <a:schemeClr val="accent1"/>
                          </a:solidFill>
                          <a:latin typeface="Cambria Math" panose="02040503050406030204" pitchFamily="18" charset="0"/>
                        </a:rPr>
                        <m:t>𝟗</m:t>
                      </m:r>
                      <m:r>
                        <a:rPr lang="en-GB" sz="2400" b="1" i="0" dirty="0" smtClean="0">
                          <a:solidFill>
                            <a:schemeClr val="accent1"/>
                          </a:solidFill>
                          <a:latin typeface="Cambria Math" panose="02040503050406030204" pitchFamily="18" charset="0"/>
                        </a:rPr>
                        <m:t> </m:t>
                      </m:r>
                      <m:r>
                        <a:rPr lang="en-GB" sz="2400" b="1" i="0" dirty="0" smtClean="0">
                          <a:solidFill>
                            <a:schemeClr val="accent1"/>
                          </a:solidFill>
                          <a:latin typeface="Cambria Math" panose="02040503050406030204" pitchFamily="18" charset="0"/>
                        </a:rPr>
                        <m:t>𝐏𝐚</m:t>
                      </m:r>
                    </m:oMath>
                  </m:oMathPara>
                </a14:m>
                <a:endParaRPr lang="en-GB" sz="2400" b="1" dirty="0">
                  <a:solidFill>
                    <a:schemeClr val="accent1"/>
                  </a:solidFill>
                  <a:latin typeface="Century Gothic" panose="020B0502020202020204" pitchFamily="34" charset="0"/>
                </a:endParaRPr>
              </a:p>
            </p:txBody>
          </p:sp>
        </mc:Choice>
        <mc:Fallback xmlns="">
          <p:sp>
            <p:nvSpPr>
              <p:cNvPr id="7" name="Google Shape;101;p1">
                <a:extLst>
                  <a:ext uri="{FF2B5EF4-FFF2-40B4-BE49-F238E27FC236}">
                    <a16:creationId xmlns:a16="http://schemas.microsoft.com/office/drawing/2014/main" id="{CAAA9798-E9D7-1519-295F-3E258738B366}"/>
                  </a:ext>
                </a:extLst>
              </p:cNvPr>
              <p:cNvSpPr txBox="1">
                <a:spLocks noRot="1" noChangeAspect="1" noMove="1" noResize="1" noEditPoints="1" noAdjustHandles="1" noChangeArrowheads="1" noChangeShapeType="1" noTextEdit="1"/>
              </p:cNvSpPr>
              <p:nvPr/>
            </p:nvSpPr>
            <p:spPr>
              <a:xfrm>
                <a:off x="4461519" y="3488667"/>
                <a:ext cx="5060170" cy="830956"/>
              </a:xfrm>
              <a:prstGeom prst="rect">
                <a:avLst/>
              </a:prstGeom>
              <a:blipFill>
                <a:blip r:embed="rId3"/>
                <a:stretch>
                  <a:fillRect l="-251" b="-10448"/>
                </a:stretch>
              </a:blipFill>
              <a:ln>
                <a:noFill/>
              </a:ln>
            </p:spPr>
            <p:txBody>
              <a:bodyPr/>
              <a:lstStyle/>
              <a:p>
                <a:r>
                  <a:rPr lang="en-GB">
                    <a:noFill/>
                  </a:rPr>
                  <a:t> </a:t>
                </a:r>
              </a:p>
            </p:txBody>
          </p:sp>
        </mc:Fallback>
      </mc:AlternateContent>
    </p:spTree>
    <p:extLst>
      <p:ext uri="{BB962C8B-B14F-4D97-AF65-F5344CB8AC3E}">
        <p14:creationId xmlns:p14="http://schemas.microsoft.com/office/powerpoint/2010/main" val="932068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0AACA3-400C-04CC-F9B6-61F36FB49977}"/>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101;p1">
            <a:extLst>
              <a:ext uri="{FF2B5EF4-FFF2-40B4-BE49-F238E27FC236}">
                <a16:creationId xmlns:a16="http://schemas.microsoft.com/office/drawing/2014/main" id="{1F191FBC-2694-BE9F-6E35-2C65A32BC274}"/>
              </a:ext>
            </a:extLst>
          </p:cNvPr>
          <p:cNvSpPr txBox="1"/>
          <p:nvPr/>
        </p:nvSpPr>
        <p:spPr>
          <a:xfrm>
            <a:off x="432856" y="891243"/>
            <a:ext cx="10778483"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6a</a:t>
            </a:r>
            <a:r>
              <a:rPr lang="en-GB" sz="2400" b="1" i="0" u="none" strike="noStrike" cap="none" dirty="0">
                <a:solidFill>
                  <a:schemeClr val="accent1"/>
                </a:solidFill>
                <a:latin typeface="Century Gothic"/>
                <a:ea typeface="Century Gothic"/>
                <a:cs typeface="Century Gothic"/>
                <a:sym typeface="Century Gothic"/>
              </a:rPr>
              <a:t>. The watering can would take longer to fill if the tap was higher up, because the pressure of the water would be lower higher up. </a:t>
            </a:r>
            <a:endParaRPr sz="1400" b="1" i="0" u="none" strike="noStrike" cap="none" dirty="0">
              <a:solidFill>
                <a:schemeClr val="accent1"/>
              </a:solidFill>
              <a:latin typeface="Arial"/>
              <a:ea typeface="Arial"/>
              <a:cs typeface="Arial"/>
              <a:sym typeface="Arial"/>
            </a:endParaRPr>
          </a:p>
        </p:txBody>
      </p:sp>
      <mc:AlternateContent xmlns:mc="http://schemas.openxmlformats.org/markup-compatibility/2006" xmlns:a14="http://schemas.microsoft.com/office/drawing/2010/main">
        <mc:Choice Requires="a14">
          <p:sp>
            <p:nvSpPr>
              <p:cNvPr id="4" name="Google Shape;101;p1">
                <a:extLst>
                  <a:ext uri="{FF2B5EF4-FFF2-40B4-BE49-F238E27FC236}">
                    <a16:creationId xmlns:a16="http://schemas.microsoft.com/office/drawing/2014/main" id="{504ADE33-29D4-6A24-AC8D-00A081B2EF1E}"/>
                  </a:ext>
                </a:extLst>
              </p:cNvPr>
              <p:cNvSpPr txBox="1"/>
              <p:nvPr/>
            </p:nvSpPr>
            <p:spPr>
              <a:xfrm>
                <a:off x="532248" y="2302599"/>
                <a:ext cx="9291691" cy="44373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6b</a:t>
                </a:r>
                <a:r>
                  <a:rPr lang="en-GB" sz="2400" b="1" u="none" strike="noStrike" cap="none" dirty="0">
                    <a:solidFill>
                      <a:schemeClr val="accent1"/>
                    </a:solidFill>
                    <a:latin typeface="Century Gothic"/>
                    <a:ea typeface="Century Gothic"/>
                    <a:cs typeface="Century Gothic"/>
                    <a:sym typeface="Century Gothic"/>
                  </a:rPr>
                  <a:t>. </a:t>
                </a:r>
                <a:endParaRPr lang="en-GB" sz="2400" b="1" i="0" u="none" strike="noStrike" cap="none" dirty="0">
                  <a:solidFill>
                    <a:schemeClr val="accent1"/>
                  </a:solidFill>
                  <a:latin typeface="Cambria Math" panose="02040503050406030204" pitchFamily="18" charset="0"/>
                  <a:ea typeface="Century Gothic"/>
                  <a:cs typeface="Century Gothic"/>
                  <a:sym typeface="Century Gothic"/>
                </a:endParaRPr>
              </a:p>
              <a:p>
                <a:pPr lvl="0">
                  <a:buClr>
                    <a:srgbClr val="000000"/>
                  </a:buClr>
                  <a:buSzPts val="2400"/>
                </a:pPr>
                <a14:m>
                  <m:oMathPara xmlns:m="http://schemas.openxmlformats.org/officeDocument/2006/math">
                    <m:oMathParaPr>
                      <m:jc m:val="left"/>
                    </m:oMathParaPr>
                    <m:oMath xmlns:m="http://schemas.openxmlformats.org/officeDocument/2006/math">
                      <m:r>
                        <a:rPr lang="en-GB" sz="2400" b="1" i="0" dirty="0" smtClean="0">
                          <a:solidFill>
                            <a:schemeClr val="accent1"/>
                          </a:solidFill>
                          <a:latin typeface="Cambria Math" panose="02040503050406030204" pitchFamily="18" charset="0"/>
                          <a:ea typeface="Century Gothic"/>
                          <a:cs typeface="Century Gothic"/>
                          <a:sym typeface="Century Gothic"/>
                        </a:rPr>
                        <m:t>𝐖</m:t>
                      </m:r>
                      <m:r>
                        <a:rPr lang="en-GB" sz="2400" b="1" dirty="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𝐦𝐠</m:t>
                      </m:r>
                    </m:oMath>
                  </m:oMathPara>
                </a14:m>
                <a:endParaRPr lang="en-GB" sz="2400" b="1" i="0" dirty="0">
                  <a:solidFill>
                    <a:schemeClr val="accent1"/>
                  </a:solidFill>
                  <a:latin typeface="Cambria Math" panose="02040503050406030204" pitchFamily="18" charset="0"/>
                  <a:ea typeface="Century Gothic"/>
                  <a:cs typeface="Century Gothic"/>
                  <a:sym typeface="Century Gothic"/>
                </a:endParaRPr>
              </a:p>
              <a:p>
                <a:pPr>
                  <a:buClr>
                    <a:srgbClr val="000000"/>
                  </a:buClr>
                  <a:buSzPts val="2400"/>
                </a:pPr>
                <a14:m>
                  <m:oMathPara xmlns:m="http://schemas.openxmlformats.org/officeDocument/2006/math">
                    <m:oMathParaPr>
                      <m:jc m:val="left"/>
                    </m:oMathParaPr>
                    <m:oMath xmlns:m="http://schemas.openxmlformats.org/officeDocument/2006/math">
                      <m:r>
                        <a:rPr lang="en-GB" sz="2400" b="1" dirty="0">
                          <a:solidFill>
                            <a:schemeClr val="accent1"/>
                          </a:solidFill>
                          <a:latin typeface="Cambria Math" panose="02040503050406030204" pitchFamily="18" charset="0"/>
                          <a:ea typeface="Century Gothic"/>
                          <a:cs typeface="Century Gothic"/>
                          <a:sym typeface="Century Gothic"/>
                        </a:rPr>
                        <m:t>𝐖</m:t>
                      </m:r>
                      <m:r>
                        <a:rPr lang="en-GB" sz="2400" b="1" dirty="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𝟒𝟓</m:t>
                      </m:r>
                      <m:r>
                        <a:rPr lang="en-GB" sz="2400" b="1" i="0" dirty="0" smtClean="0">
                          <a:solidFill>
                            <a:schemeClr val="accent1"/>
                          </a:solidFill>
                          <a:latin typeface="Cambria Math" panose="02040503050406030204" pitchFamily="18" charset="0"/>
                          <a:ea typeface="Century Gothic"/>
                          <a:cs typeface="Century Gothic"/>
                          <a:sym typeface="Century Gothic"/>
                        </a:rPr>
                        <m:t> </m:t>
                      </m:r>
                      <m:r>
                        <a:rPr lang="en-GB" sz="2400" b="1" i="1" dirty="0" smtClean="0">
                          <a:solidFill>
                            <a:schemeClr val="accent1"/>
                          </a:solidFill>
                          <a:latin typeface="Cambria Math" panose="02040503050406030204" pitchFamily="18" charset="0"/>
                          <a:ea typeface="Cambria Math" panose="02040503050406030204" pitchFamily="18" charset="0"/>
                          <a:cs typeface="Century Gothic"/>
                          <a:sym typeface="Century Gothic"/>
                        </a:rPr>
                        <m:t>× </m:t>
                      </m:r>
                      <m:r>
                        <a:rPr lang="en-GB" sz="2400" b="1" i="1" dirty="0" smtClean="0">
                          <a:solidFill>
                            <a:schemeClr val="accent1"/>
                          </a:solidFill>
                          <a:latin typeface="Cambria Math" panose="02040503050406030204" pitchFamily="18" charset="0"/>
                          <a:ea typeface="Cambria Math" panose="02040503050406030204" pitchFamily="18" charset="0"/>
                          <a:cs typeface="Century Gothic"/>
                          <a:sym typeface="Century Gothic"/>
                        </a:rPr>
                        <m:t>𝟗</m:t>
                      </m:r>
                      <m:r>
                        <a:rPr lang="en-GB" sz="2400" b="1" i="1" dirty="0" smtClean="0">
                          <a:solidFill>
                            <a:schemeClr val="accent1"/>
                          </a:solidFill>
                          <a:latin typeface="Cambria Math" panose="02040503050406030204" pitchFamily="18" charset="0"/>
                          <a:ea typeface="Cambria Math" panose="02040503050406030204" pitchFamily="18" charset="0"/>
                          <a:cs typeface="Century Gothic"/>
                          <a:sym typeface="Century Gothic"/>
                        </a:rPr>
                        <m:t>.</m:t>
                      </m:r>
                      <m:r>
                        <a:rPr lang="en-GB" sz="2400" b="1" i="1" dirty="0" smtClean="0">
                          <a:solidFill>
                            <a:schemeClr val="accent1"/>
                          </a:solidFill>
                          <a:latin typeface="Cambria Math" panose="02040503050406030204" pitchFamily="18" charset="0"/>
                          <a:ea typeface="Cambria Math" panose="02040503050406030204" pitchFamily="18" charset="0"/>
                          <a:cs typeface="Century Gothic"/>
                          <a:sym typeface="Century Gothic"/>
                        </a:rPr>
                        <m:t>𝟖</m:t>
                      </m:r>
                    </m:oMath>
                  </m:oMathPara>
                </a14:m>
                <a:endParaRPr lang="en-GB" sz="2400" b="1" dirty="0">
                  <a:solidFill>
                    <a:schemeClr val="accent1"/>
                  </a:solidFill>
                  <a:latin typeface="Cambria Math" panose="02040503050406030204" pitchFamily="18" charset="0"/>
                  <a:ea typeface="Cambria Math" panose="02040503050406030204" pitchFamily="18" charset="0"/>
                  <a:cs typeface="Century Gothic"/>
                  <a:sym typeface="Century Gothic"/>
                </a:endParaRPr>
              </a:p>
              <a:p>
                <a:pPr>
                  <a:buClr>
                    <a:srgbClr val="000000"/>
                  </a:buClr>
                  <a:buSzPts val="2400"/>
                </a:pPr>
                <a14:m>
                  <m:oMathPara xmlns:m="http://schemas.openxmlformats.org/officeDocument/2006/math">
                    <m:oMathParaPr>
                      <m:jc m:val="left"/>
                    </m:oMathParaPr>
                    <m:oMath xmlns:m="http://schemas.openxmlformats.org/officeDocument/2006/math">
                      <m:r>
                        <a:rPr lang="en-GB" sz="2400" b="1" dirty="0">
                          <a:solidFill>
                            <a:schemeClr val="accent1"/>
                          </a:solidFill>
                          <a:latin typeface="Cambria Math" panose="02040503050406030204" pitchFamily="18" charset="0"/>
                          <a:ea typeface="Century Gothic"/>
                          <a:cs typeface="Century Gothic"/>
                          <a:sym typeface="Century Gothic"/>
                        </a:rPr>
                        <m:t>𝐖</m:t>
                      </m:r>
                      <m:r>
                        <a:rPr lang="en-GB" sz="2400" b="1" dirty="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𝟒𝟒𝟏</m:t>
                      </m:r>
                      <m:r>
                        <a:rPr lang="en-GB" sz="2400" b="1" i="0" dirty="0" smtClean="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𝐍</m:t>
                      </m:r>
                    </m:oMath>
                  </m:oMathPara>
                </a14:m>
                <a:endParaRPr lang="en-GB" sz="2400" b="1" dirty="0">
                  <a:solidFill>
                    <a:schemeClr val="accent1"/>
                  </a:solidFill>
                  <a:latin typeface="Cambria Math" panose="02040503050406030204" pitchFamily="18" charset="0"/>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i="0" u="none" strike="noStrike" cap="none" dirty="0">
                  <a:solidFill>
                    <a:schemeClr val="accent1"/>
                  </a:solidFill>
                  <a:latin typeface="Cambria Math" panose="02040503050406030204" pitchFamily="18" charset="0"/>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14:m>
                  <m:oMathPara xmlns:m="http://schemas.openxmlformats.org/officeDocument/2006/math">
                    <m:oMathParaPr>
                      <m:jc m:val="left"/>
                    </m:oMathParaPr>
                    <m:oMath xmlns:m="http://schemas.openxmlformats.org/officeDocument/2006/math">
                      <m:r>
                        <a:rPr lang="en-GB" sz="2400" b="1" i="0" u="none" strike="noStrike" cap="none" dirty="0" smtClean="0">
                          <a:solidFill>
                            <a:schemeClr val="accent1"/>
                          </a:solidFill>
                          <a:latin typeface="Cambria Math" panose="02040503050406030204" pitchFamily="18" charset="0"/>
                          <a:ea typeface="Century Gothic"/>
                          <a:cs typeface="Century Gothic"/>
                          <a:sym typeface="Century Gothic"/>
                        </a:rPr>
                        <m:t>𝐩</m:t>
                      </m:r>
                      <m:r>
                        <a:rPr lang="en-GB" sz="2400" b="1" i="0" u="none" strike="noStrike" cap="none" dirty="0" smtClean="0">
                          <a:solidFill>
                            <a:schemeClr val="accent1"/>
                          </a:solidFill>
                          <a:latin typeface="Cambria Math" panose="02040503050406030204" pitchFamily="18" charset="0"/>
                          <a:ea typeface="Century Gothic"/>
                          <a:cs typeface="Century Gothic"/>
                          <a:sym typeface="Century Gothic"/>
                        </a:rPr>
                        <m:t> = </m:t>
                      </m:r>
                      <m:f>
                        <m:fPr>
                          <m:ctrlPr>
                            <a:rPr lang="en-GB" sz="2400" b="1" i="1" u="none" strike="noStrike" cap="none" dirty="0" smtClean="0">
                              <a:solidFill>
                                <a:schemeClr val="accent1"/>
                              </a:solidFill>
                              <a:latin typeface="Cambria Math" panose="02040503050406030204" pitchFamily="18" charset="0"/>
                              <a:sym typeface="Century Gothic"/>
                            </a:rPr>
                          </m:ctrlPr>
                        </m:fPr>
                        <m:num>
                          <m:r>
                            <a:rPr lang="en-GB" sz="2400" b="1" i="0" u="none" strike="noStrike" cap="none" dirty="0" smtClean="0">
                              <a:solidFill>
                                <a:schemeClr val="accent1"/>
                              </a:solidFill>
                              <a:latin typeface="Cambria Math" panose="02040503050406030204" pitchFamily="18" charset="0"/>
                              <a:sym typeface="Century Gothic"/>
                            </a:rPr>
                            <m:t>𝐅</m:t>
                          </m:r>
                        </m:num>
                        <m:den>
                          <m:r>
                            <a:rPr lang="en-GB" sz="2400" b="1" i="0" u="none" strike="noStrike" cap="none" dirty="0" smtClean="0">
                              <a:solidFill>
                                <a:schemeClr val="accent1"/>
                              </a:solidFill>
                              <a:latin typeface="Cambria Math" panose="02040503050406030204" pitchFamily="18" charset="0"/>
                              <a:sym typeface="Century Gothic"/>
                            </a:rPr>
                            <m:t>𝐀</m:t>
                          </m:r>
                        </m:den>
                      </m:f>
                    </m:oMath>
                  </m:oMathPara>
                </a14:m>
                <a:endParaRPr lang="en-GB" sz="2400" b="1" u="none" strike="noStrike" cap="none" dirty="0">
                  <a:solidFill>
                    <a:schemeClr val="accen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400"/>
                  <a:buFont typeface="Arial"/>
                  <a:buNone/>
                </a:pPr>
                <a:endParaRPr lang="en-GB" sz="2400" b="1" u="none" strike="noStrike" cap="none" dirty="0">
                  <a:solidFill>
                    <a:schemeClr val="accent1"/>
                  </a:solidFill>
                  <a:latin typeface="Arial"/>
                  <a:ea typeface="Arial"/>
                  <a:cs typeface="Arial"/>
                  <a:sym typeface="Arial"/>
                </a:endParaRPr>
              </a:p>
              <a:p>
                <a:pPr>
                  <a:buClr>
                    <a:srgbClr val="000000"/>
                  </a:buClr>
                  <a:buSzPts val="2400"/>
                </a:pPr>
                <a14:m>
                  <m:oMathPara xmlns:m="http://schemas.openxmlformats.org/officeDocument/2006/math">
                    <m:oMathParaPr>
                      <m:jc m:val="left"/>
                    </m:oMathParaPr>
                    <m:oMath xmlns:m="http://schemas.openxmlformats.org/officeDocument/2006/math">
                      <m:r>
                        <a:rPr lang="ar-AE" sz="2400" b="1" dirty="0">
                          <a:solidFill>
                            <a:schemeClr val="accent1"/>
                          </a:solidFill>
                          <a:latin typeface="Cambria Math" panose="02040503050406030204" pitchFamily="18" charset="0"/>
                          <a:ea typeface="Century Gothic"/>
                          <a:cs typeface="Century Gothic"/>
                          <a:sym typeface="Century Gothic"/>
                        </a:rPr>
                        <m:t>𝐩</m:t>
                      </m:r>
                      <m:r>
                        <a:rPr lang="ar-AE" sz="2400" b="1" dirty="0">
                          <a:solidFill>
                            <a:schemeClr val="accent1"/>
                          </a:solidFill>
                          <a:latin typeface="Cambria Math" panose="02040503050406030204" pitchFamily="18" charset="0"/>
                          <a:ea typeface="Century Gothic"/>
                          <a:cs typeface="Century Gothic"/>
                          <a:sym typeface="Century Gothic"/>
                        </a:rPr>
                        <m:t> = </m:t>
                      </m:r>
                      <m:f>
                        <m:fPr>
                          <m:ctrlPr>
                            <a:rPr lang="ar-AE" sz="2400" b="1" i="1" dirty="0">
                              <a:solidFill>
                                <a:schemeClr val="accent1"/>
                              </a:solidFill>
                              <a:latin typeface="Cambria Math" panose="02040503050406030204" pitchFamily="18" charset="0"/>
                              <a:sym typeface="Century Gothic"/>
                            </a:rPr>
                          </m:ctrlPr>
                        </m:fPr>
                        <m:num>
                          <m:r>
                            <a:rPr lang="en-GB" sz="2400" b="1" i="1" dirty="0" smtClean="0">
                              <a:solidFill>
                                <a:schemeClr val="accent1"/>
                              </a:solidFill>
                              <a:latin typeface="Cambria Math" panose="02040503050406030204" pitchFamily="18" charset="0"/>
                              <a:sym typeface="Century Gothic"/>
                            </a:rPr>
                            <m:t>𝟒𝟒𝟏</m:t>
                          </m:r>
                        </m:num>
                        <m:den>
                          <m:r>
                            <a:rPr lang="en-GB" sz="2400" b="1" i="1" dirty="0" smtClean="0">
                              <a:solidFill>
                                <a:schemeClr val="accent1"/>
                              </a:solidFill>
                              <a:latin typeface="Cambria Math" panose="02040503050406030204" pitchFamily="18" charset="0"/>
                              <a:sym typeface="Century Gothic"/>
                            </a:rPr>
                            <m:t>𝟎</m:t>
                          </m:r>
                          <m:r>
                            <a:rPr lang="en-GB" sz="2400" b="1" i="1" dirty="0" smtClean="0">
                              <a:solidFill>
                                <a:schemeClr val="accent1"/>
                              </a:solidFill>
                              <a:latin typeface="Cambria Math" panose="02040503050406030204" pitchFamily="18" charset="0"/>
                              <a:sym typeface="Century Gothic"/>
                            </a:rPr>
                            <m:t>.</m:t>
                          </m:r>
                          <m:r>
                            <a:rPr lang="en-GB" sz="2400" b="1" i="1" dirty="0" smtClean="0">
                              <a:solidFill>
                                <a:schemeClr val="accent1"/>
                              </a:solidFill>
                              <a:latin typeface="Cambria Math" panose="02040503050406030204" pitchFamily="18" charset="0"/>
                              <a:sym typeface="Century Gothic"/>
                            </a:rPr>
                            <m:t>𝟏𝟑</m:t>
                          </m:r>
                        </m:den>
                      </m:f>
                    </m:oMath>
                  </m:oMathPara>
                </a14:m>
                <a:endParaRPr lang="en-GB" sz="2400" b="1" dirty="0">
                  <a:solidFill>
                    <a:schemeClr val="accent1"/>
                  </a:solidFill>
                  <a:latin typeface="Arial"/>
                  <a:ea typeface="Arial"/>
                  <a:cs typeface="Arial"/>
                  <a:sym typeface="Arial"/>
                </a:endParaRPr>
              </a:p>
              <a:p>
                <a:pPr>
                  <a:buClr>
                    <a:srgbClr val="000000"/>
                  </a:buClr>
                  <a:buSzPts val="2400"/>
                </a:pPr>
                <a:endParaRPr lang="en-GB" sz="2400" b="1" dirty="0">
                  <a:solidFill>
                    <a:schemeClr val="accent1"/>
                  </a:solidFill>
                  <a:latin typeface="Arial"/>
                  <a:ea typeface="Arial"/>
                  <a:cs typeface="Arial"/>
                  <a:sym typeface="Arial"/>
                </a:endParaRPr>
              </a:p>
              <a:p>
                <a:pPr>
                  <a:buClr>
                    <a:srgbClr val="000000"/>
                  </a:buClr>
                  <a:buSzPts val="2400"/>
                </a:pPr>
                <a14:m>
                  <m:oMathPara xmlns:m="http://schemas.openxmlformats.org/officeDocument/2006/math">
                    <m:oMathParaPr>
                      <m:jc m:val="left"/>
                    </m:oMathParaPr>
                    <m:oMath xmlns:m="http://schemas.openxmlformats.org/officeDocument/2006/math">
                      <m:r>
                        <a:rPr lang="ar-AE" sz="2400" b="1" dirty="0">
                          <a:solidFill>
                            <a:schemeClr val="accent1"/>
                          </a:solidFill>
                          <a:latin typeface="Cambria Math" panose="02040503050406030204" pitchFamily="18" charset="0"/>
                          <a:ea typeface="Century Gothic"/>
                          <a:cs typeface="Century Gothic"/>
                          <a:sym typeface="Century Gothic"/>
                        </a:rPr>
                        <m:t>𝐩</m:t>
                      </m:r>
                      <m:r>
                        <a:rPr lang="ar-AE" sz="2400" b="1" dirty="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𝟑</m:t>
                      </m:r>
                      <m:r>
                        <a:rPr lang="en-GB" sz="2400" b="1" i="0" dirty="0" smtClean="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𝟑𝟗𝟐</m:t>
                      </m:r>
                      <m:r>
                        <a:rPr lang="en-GB" sz="2400" b="1" i="0" dirty="0" smtClean="0">
                          <a:solidFill>
                            <a:schemeClr val="accent1"/>
                          </a:solidFill>
                          <a:latin typeface="Cambria Math" panose="02040503050406030204" pitchFamily="18" charset="0"/>
                          <a:ea typeface="Century Gothic"/>
                          <a:cs typeface="Century Gothic"/>
                          <a:sym typeface="Century Gothic"/>
                        </a:rPr>
                        <m:t>.</m:t>
                      </m:r>
                      <m:r>
                        <a:rPr lang="en-GB" sz="2400" b="1" i="0" dirty="0" smtClean="0">
                          <a:solidFill>
                            <a:schemeClr val="accent1"/>
                          </a:solidFill>
                          <a:latin typeface="Cambria Math" panose="02040503050406030204" pitchFamily="18" charset="0"/>
                          <a:ea typeface="Century Gothic"/>
                          <a:cs typeface="Century Gothic"/>
                          <a:sym typeface="Century Gothic"/>
                        </a:rPr>
                        <m:t>𝟑𝟏</m:t>
                      </m:r>
                      <m:r>
                        <a:rPr lang="en-GB" sz="2400" b="1" i="0" dirty="0" smtClean="0">
                          <a:solidFill>
                            <a:schemeClr val="accent1"/>
                          </a:solidFill>
                          <a:latin typeface="Cambria Math" panose="02040503050406030204" pitchFamily="18" charset="0"/>
                          <a:ea typeface="Century Gothic"/>
                          <a:cs typeface="Century Gothic"/>
                          <a:sym typeface="Century Gothic"/>
                        </a:rPr>
                        <m:t> </m:t>
                      </m:r>
                      <m:r>
                        <a:rPr lang="en-GB" sz="2400" b="1" i="0" dirty="0" smtClean="0">
                          <a:solidFill>
                            <a:schemeClr val="accent1"/>
                          </a:solidFill>
                          <a:latin typeface="Cambria Math" panose="02040503050406030204" pitchFamily="18" charset="0"/>
                          <a:ea typeface="Century Gothic"/>
                          <a:cs typeface="Century Gothic"/>
                          <a:sym typeface="Century Gothic"/>
                        </a:rPr>
                        <m:t>𝐏𝐚</m:t>
                      </m:r>
                    </m:oMath>
                  </m:oMathPara>
                </a14:m>
                <a:endParaRPr lang="ar-AE" sz="2400" b="1" dirty="0">
                  <a:solidFill>
                    <a:schemeClr val="accent1"/>
                  </a:solidFill>
                  <a:latin typeface="Arial"/>
                  <a:ea typeface="Arial"/>
                  <a:cs typeface="Arial"/>
                  <a:sym typeface="Arial"/>
                </a:endParaRPr>
              </a:p>
            </p:txBody>
          </p:sp>
        </mc:Choice>
        <mc:Fallback xmlns="">
          <p:sp>
            <p:nvSpPr>
              <p:cNvPr id="4" name="Google Shape;101;p1">
                <a:extLst>
                  <a:ext uri="{FF2B5EF4-FFF2-40B4-BE49-F238E27FC236}">
                    <a16:creationId xmlns:a16="http://schemas.microsoft.com/office/drawing/2014/main" id="{504ADE33-29D4-6A24-AC8D-00A081B2EF1E}"/>
                  </a:ext>
                </a:extLst>
              </p:cNvPr>
              <p:cNvSpPr txBox="1">
                <a:spLocks noRot="1" noChangeAspect="1" noMove="1" noResize="1" noEditPoints="1" noAdjustHandles="1" noChangeArrowheads="1" noChangeShapeType="1" noTextEdit="1"/>
              </p:cNvSpPr>
              <p:nvPr/>
            </p:nvSpPr>
            <p:spPr>
              <a:xfrm>
                <a:off x="532248" y="2302599"/>
                <a:ext cx="9291691" cy="4437328"/>
              </a:xfrm>
              <a:prstGeom prst="rect">
                <a:avLst/>
              </a:prstGeom>
              <a:blipFill>
                <a:blip r:embed="rId3"/>
                <a:stretch>
                  <a:fillRect l="-955" t="-1429" b="-2000"/>
                </a:stretch>
              </a:blipFill>
              <a:ln>
                <a:noFill/>
              </a:ln>
            </p:spPr>
            <p:txBody>
              <a:bodyPr/>
              <a:lstStyle/>
              <a:p>
                <a:r>
                  <a:rPr lang="en-GB">
                    <a:noFill/>
                  </a:rPr>
                  <a:t> </a:t>
                </a:r>
              </a:p>
            </p:txBody>
          </p:sp>
        </mc:Fallback>
      </mc:AlternateContent>
    </p:spTree>
    <p:extLst>
      <p:ext uri="{BB962C8B-B14F-4D97-AF65-F5344CB8AC3E}">
        <p14:creationId xmlns:p14="http://schemas.microsoft.com/office/powerpoint/2010/main" val="160407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541B2-CBB4-FAEA-9AA0-34C76746ED87}"/>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Google Shape;101;p1">
            <a:extLst>
              <a:ext uri="{FF2B5EF4-FFF2-40B4-BE49-F238E27FC236}">
                <a16:creationId xmlns:a16="http://schemas.microsoft.com/office/drawing/2014/main" id="{CE36C8B1-FF93-0605-7025-53A12B83BEB3}"/>
              </a:ext>
            </a:extLst>
          </p:cNvPr>
          <p:cNvSpPr txBox="1"/>
          <p:nvPr/>
        </p:nvSpPr>
        <p:spPr>
          <a:xfrm>
            <a:off x="432857" y="891243"/>
            <a:ext cx="759840" cy="4604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7a. </a:t>
            </a:r>
            <a:endParaRPr sz="1400" b="1" i="0" u="none" strike="noStrike" cap="none" dirty="0">
              <a:solidFill>
                <a:schemeClr val="accent1"/>
              </a:solidFill>
              <a:latin typeface="Arial"/>
              <a:ea typeface="Arial"/>
              <a:cs typeface="Arial"/>
              <a:sym typeface="Arial"/>
            </a:endParaRPr>
          </a:p>
        </p:txBody>
      </p:sp>
      <p:sp>
        <p:nvSpPr>
          <p:cNvPr id="4" name="Rectangle 3">
            <a:extLst>
              <a:ext uri="{FF2B5EF4-FFF2-40B4-BE49-F238E27FC236}">
                <a16:creationId xmlns:a16="http://schemas.microsoft.com/office/drawing/2014/main" id="{545B38E9-6B97-473D-E1FF-F1C73FA4BADB}"/>
              </a:ext>
            </a:extLst>
          </p:cNvPr>
          <p:cNvSpPr/>
          <p:nvPr/>
        </p:nvSpPr>
        <p:spPr>
          <a:xfrm>
            <a:off x="1967948" y="1709530"/>
            <a:ext cx="397565" cy="4174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6" name="Straight Arrow Connector 5">
            <a:extLst>
              <a:ext uri="{FF2B5EF4-FFF2-40B4-BE49-F238E27FC236}">
                <a16:creationId xmlns:a16="http://schemas.microsoft.com/office/drawing/2014/main" id="{DC473574-BC29-1BF6-98B9-98A7D959D3F7}"/>
              </a:ext>
            </a:extLst>
          </p:cNvPr>
          <p:cNvCxnSpPr/>
          <p:nvPr/>
        </p:nvCxnSpPr>
        <p:spPr>
          <a:xfrm flipV="1">
            <a:off x="2166730" y="377687"/>
            <a:ext cx="0" cy="147099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13022193-32B3-B75A-84DD-C83D8A68E184}"/>
              </a:ext>
            </a:extLst>
          </p:cNvPr>
          <p:cNvCxnSpPr>
            <a:cxnSpLocks/>
          </p:cNvCxnSpPr>
          <p:nvPr/>
        </p:nvCxnSpPr>
        <p:spPr>
          <a:xfrm>
            <a:off x="2160106" y="2001078"/>
            <a:ext cx="0" cy="15571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D4411A56-A2D2-9F95-8C14-69CFCBABE75A}"/>
              </a:ext>
            </a:extLst>
          </p:cNvPr>
          <p:cNvSpPr txBox="1"/>
          <p:nvPr/>
        </p:nvSpPr>
        <p:spPr>
          <a:xfrm>
            <a:off x="2186608" y="854765"/>
            <a:ext cx="1372492"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Upthrust</a:t>
            </a:r>
          </a:p>
        </p:txBody>
      </p:sp>
      <p:sp>
        <p:nvSpPr>
          <p:cNvPr id="10" name="TextBox 9">
            <a:extLst>
              <a:ext uri="{FF2B5EF4-FFF2-40B4-BE49-F238E27FC236}">
                <a16:creationId xmlns:a16="http://schemas.microsoft.com/office/drawing/2014/main" id="{FE8452D6-31D3-9A2E-D4D5-98FA3FFC691C}"/>
              </a:ext>
            </a:extLst>
          </p:cNvPr>
          <p:cNvSpPr txBox="1"/>
          <p:nvPr/>
        </p:nvSpPr>
        <p:spPr>
          <a:xfrm>
            <a:off x="2199860" y="2517912"/>
            <a:ext cx="121379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Weight</a:t>
            </a:r>
          </a:p>
        </p:txBody>
      </p:sp>
      <p:sp>
        <p:nvSpPr>
          <p:cNvPr id="11" name="Google Shape;101;p1">
            <a:extLst>
              <a:ext uri="{FF2B5EF4-FFF2-40B4-BE49-F238E27FC236}">
                <a16:creationId xmlns:a16="http://schemas.microsoft.com/office/drawing/2014/main" id="{8A6AF359-0B98-4AFB-D99F-FA9B04870CB8}"/>
              </a:ext>
            </a:extLst>
          </p:cNvPr>
          <p:cNvSpPr txBox="1"/>
          <p:nvPr/>
        </p:nvSpPr>
        <p:spPr>
          <a:xfrm>
            <a:off x="4282613" y="805104"/>
            <a:ext cx="6769699"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7b. The boat would recoil/move backwards.  </a:t>
            </a:r>
            <a:endParaRPr sz="1400" b="1" i="0" u="none" strike="noStrike" cap="none" dirty="0">
              <a:solidFill>
                <a:schemeClr val="accent1"/>
              </a:solidFill>
              <a:latin typeface="Arial"/>
              <a:ea typeface="Arial"/>
              <a:cs typeface="Arial"/>
              <a:sym typeface="Arial"/>
            </a:endParaRPr>
          </a:p>
        </p:txBody>
      </p:sp>
      <p:sp>
        <p:nvSpPr>
          <p:cNvPr id="12" name="Google Shape;101;p1">
            <a:extLst>
              <a:ext uri="{FF2B5EF4-FFF2-40B4-BE49-F238E27FC236}">
                <a16:creationId xmlns:a16="http://schemas.microsoft.com/office/drawing/2014/main" id="{89CD8861-6321-45B7-0E4B-2E1FA71A29CE}"/>
              </a:ext>
            </a:extLst>
          </p:cNvPr>
          <p:cNvSpPr txBox="1"/>
          <p:nvPr/>
        </p:nvSpPr>
        <p:spPr>
          <a:xfrm>
            <a:off x="4242857" y="1401452"/>
            <a:ext cx="7763614" cy="193895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7c. Newton’s Third Law. When object A exerts a force on object B, object B exerts an equal and opposite force on object A. The person exerts a force on the boat, and the boat exerts an equal and opposite force on the person. </a:t>
            </a:r>
            <a:endParaRPr sz="1400" b="1" i="0" u="none" strike="noStrike" cap="none" dirty="0">
              <a:solidFill>
                <a:schemeClr val="accent1"/>
              </a:solidFill>
              <a:latin typeface="Arial"/>
              <a:ea typeface="Arial"/>
              <a:cs typeface="Arial"/>
              <a:sym typeface="Arial"/>
            </a:endParaRPr>
          </a:p>
        </p:txBody>
      </p:sp>
      <p:sp>
        <p:nvSpPr>
          <p:cNvPr id="13" name="Google Shape;101;p1">
            <a:extLst>
              <a:ext uri="{FF2B5EF4-FFF2-40B4-BE49-F238E27FC236}">
                <a16:creationId xmlns:a16="http://schemas.microsoft.com/office/drawing/2014/main" id="{16CD237D-362B-49E2-491C-667DB9584108}"/>
              </a:ext>
            </a:extLst>
          </p:cNvPr>
          <p:cNvSpPr txBox="1"/>
          <p:nvPr/>
        </p:nvSpPr>
        <p:spPr>
          <a:xfrm>
            <a:off x="565377" y="3806721"/>
            <a:ext cx="1006949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Century Gothic"/>
                <a:cs typeface="Century Gothic"/>
                <a:sym typeface="Century Gothic"/>
              </a:rPr>
              <a:t>7d. The density of the boat is lower than the density of the water.  </a:t>
            </a:r>
            <a:endParaRPr sz="1400" b="1" i="0" u="none" strike="noStrike" cap="none" dirty="0">
              <a:solidFill>
                <a:schemeClr val="accent1"/>
              </a:solidFill>
              <a:latin typeface="Arial"/>
              <a:ea typeface="Arial"/>
              <a:cs typeface="Arial"/>
              <a:sym typeface="Arial"/>
            </a:endParaRPr>
          </a:p>
        </p:txBody>
      </p:sp>
    </p:spTree>
    <p:extLst>
      <p:ext uri="{BB962C8B-B14F-4D97-AF65-F5344CB8AC3E}">
        <p14:creationId xmlns:p14="http://schemas.microsoft.com/office/powerpoint/2010/main" val="3633210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9" grpId="0"/>
      <p:bldP spid="10" grpId="0"/>
      <p:bldP spid="11" grpId="0"/>
      <p:bldP spid="12" grpId="0"/>
      <p:bldP spid="13"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12B80-6F91-F846-B16D-491D27C6968A}"/>
              </a:ext>
            </a:extLst>
          </p:cNvPr>
          <p:cNvSpPr>
            <a:spLocks noGrp="1"/>
          </p:cNvSpPr>
          <p:nvPr>
            <p:ph type="title"/>
          </p:nvPr>
        </p:nvSpPr>
        <p:spPr>
          <a:xfrm>
            <a:off x="525010" y="0"/>
            <a:ext cx="10620000" cy="720000"/>
          </a:xfrm>
        </p:spPr>
        <p:txBody>
          <a:bodyPr/>
          <a:lstStyle/>
          <a:p>
            <a:r>
              <a:rPr lang="en-US" dirty="0">
                <a:latin typeface="Century Gothic" panose="020B0502020202020204" pitchFamily="34" charset="0"/>
              </a:rPr>
              <a:t>Answer the questions below.</a:t>
            </a:r>
          </a:p>
        </p:txBody>
      </p:sp>
      <p:sp>
        <p:nvSpPr>
          <p:cNvPr id="3" name="TextBox 2">
            <a:extLst>
              <a:ext uri="{FF2B5EF4-FFF2-40B4-BE49-F238E27FC236}">
                <a16:creationId xmlns:a16="http://schemas.microsoft.com/office/drawing/2014/main" id="{BE4F3523-268C-D64A-BE91-11249F4811AA}"/>
              </a:ext>
            </a:extLst>
          </p:cNvPr>
          <p:cNvSpPr txBox="1"/>
          <p:nvPr/>
        </p:nvSpPr>
        <p:spPr>
          <a:xfrm>
            <a:off x="420080" y="708517"/>
            <a:ext cx="10859520" cy="1938992"/>
          </a:xfrm>
          <a:prstGeom prst="rect">
            <a:avLst/>
          </a:prstGeom>
          <a:noFill/>
        </p:spPr>
        <p:txBody>
          <a:bodyPr wrap="square" rtlCol="0">
            <a:spAutoFit/>
          </a:bodyPr>
          <a:lstStyle/>
          <a:p>
            <a:pPr marL="457200" indent="-457200">
              <a:buAutoNum type="arabicPeriod"/>
            </a:pPr>
            <a:r>
              <a:rPr lang="en-GB" sz="2400" dirty="0">
                <a:latin typeface="Century Gothic" panose="020B0502020202020204" pitchFamily="34" charset="0"/>
              </a:rPr>
              <a:t>A student cuts three holes in a bottle of water. Where is the pressure greatest?</a:t>
            </a:r>
          </a:p>
          <a:p>
            <a:pPr marL="342900" indent="-342900">
              <a:buFont typeface="Wingdings" pitchFamily="2" charset="2"/>
              <a:buChar char="q"/>
            </a:pPr>
            <a:r>
              <a:rPr lang="en-GB" sz="2400" dirty="0">
                <a:latin typeface="Century Gothic" panose="020B0502020202020204" pitchFamily="34" charset="0"/>
              </a:rPr>
              <a:t>A. At the highest hole</a:t>
            </a:r>
          </a:p>
          <a:p>
            <a:pPr marL="342900" indent="-342900">
              <a:buFont typeface="Wingdings" pitchFamily="2" charset="2"/>
              <a:buChar char="q"/>
            </a:pPr>
            <a:r>
              <a:rPr lang="en-GB" sz="2400" dirty="0">
                <a:latin typeface="Century Gothic" panose="020B0502020202020204" pitchFamily="34" charset="0"/>
              </a:rPr>
              <a:t>B. At the middle hole</a:t>
            </a:r>
          </a:p>
          <a:p>
            <a:pPr marL="342900" indent="-342900">
              <a:buFont typeface="Wingdings" pitchFamily="2" charset="2"/>
              <a:buChar char="q"/>
            </a:pPr>
            <a:r>
              <a:rPr lang="en-GB" sz="2400" dirty="0">
                <a:latin typeface="Century Gothic" panose="020B0502020202020204" pitchFamily="34" charset="0"/>
              </a:rPr>
              <a:t>C. At the lowest hole</a:t>
            </a:r>
          </a:p>
        </p:txBody>
      </p:sp>
      <p:sp>
        <p:nvSpPr>
          <p:cNvPr id="4" name="TextBox 3">
            <a:extLst>
              <a:ext uri="{FF2B5EF4-FFF2-40B4-BE49-F238E27FC236}">
                <a16:creationId xmlns:a16="http://schemas.microsoft.com/office/drawing/2014/main" id="{49D9FD6F-2370-714D-B4BC-9DA02B16D063}"/>
              </a:ext>
            </a:extLst>
          </p:cNvPr>
          <p:cNvSpPr txBox="1"/>
          <p:nvPr/>
        </p:nvSpPr>
        <p:spPr>
          <a:xfrm>
            <a:off x="416484" y="2672432"/>
            <a:ext cx="11198297" cy="1569660"/>
          </a:xfrm>
          <a:prstGeom prst="rect">
            <a:avLst/>
          </a:prstGeom>
          <a:noFill/>
        </p:spPr>
        <p:txBody>
          <a:bodyPr wrap="square" rtlCol="0">
            <a:spAutoFit/>
          </a:bodyPr>
          <a:lstStyle/>
          <a:p>
            <a:r>
              <a:rPr lang="en-GB" sz="2400" dirty="0">
                <a:latin typeface="Century Gothic" panose="020B0502020202020204" pitchFamily="34" charset="0"/>
              </a:rPr>
              <a:t>2. An inflatable toy floats on water. Which statement is correct?</a:t>
            </a:r>
          </a:p>
          <a:p>
            <a:pPr marL="342900" indent="-342900">
              <a:buFont typeface="Wingdings" pitchFamily="2" charset="2"/>
              <a:buChar char="q"/>
            </a:pPr>
            <a:r>
              <a:rPr lang="en-GB" sz="2400" dirty="0">
                <a:latin typeface="Century Gothic" panose="020B0502020202020204" pitchFamily="34" charset="0"/>
              </a:rPr>
              <a:t>A. The inflatable toy is more dense than the water</a:t>
            </a:r>
          </a:p>
          <a:p>
            <a:pPr marL="342900" indent="-342900">
              <a:buFont typeface="Wingdings" pitchFamily="2" charset="2"/>
              <a:buChar char="q"/>
            </a:pPr>
            <a:r>
              <a:rPr lang="en-GB" sz="2400" dirty="0">
                <a:latin typeface="Century Gothic" panose="020B0502020202020204" pitchFamily="34" charset="0"/>
              </a:rPr>
              <a:t>B. The inflatable toy does not have weight when it is on water</a:t>
            </a:r>
          </a:p>
          <a:p>
            <a:pPr marL="342900" indent="-342900">
              <a:buFont typeface="Wingdings" pitchFamily="2" charset="2"/>
              <a:buChar char="q"/>
            </a:pPr>
            <a:r>
              <a:rPr lang="en-GB" sz="2400" dirty="0">
                <a:latin typeface="Century Gothic" panose="020B0502020202020204" pitchFamily="34" charset="0"/>
              </a:rPr>
              <a:t>C. The weight of the toy is less than or equal to the upthrust on the toy</a:t>
            </a:r>
          </a:p>
        </p:txBody>
      </p:sp>
      <p:sp>
        <p:nvSpPr>
          <p:cNvPr id="5" name="TextBox 4">
            <a:extLst>
              <a:ext uri="{FF2B5EF4-FFF2-40B4-BE49-F238E27FC236}">
                <a16:creationId xmlns:a16="http://schemas.microsoft.com/office/drawing/2014/main" id="{FA56AB9A-831D-8048-BB27-E49EAE012180}"/>
              </a:ext>
            </a:extLst>
          </p:cNvPr>
          <p:cNvSpPr txBox="1"/>
          <p:nvPr/>
        </p:nvSpPr>
        <p:spPr>
          <a:xfrm>
            <a:off x="468974" y="4336422"/>
            <a:ext cx="10747716" cy="2308324"/>
          </a:xfrm>
          <a:prstGeom prst="rect">
            <a:avLst/>
          </a:prstGeom>
          <a:noFill/>
        </p:spPr>
        <p:txBody>
          <a:bodyPr wrap="square" rtlCol="0">
            <a:spAutoFit/>
          </a:bodyPr>
          <a:lstStyle/>
          <a:p>
            <a:r>
              <a:rPr lang="en-GB" sz="2400" dirty="0">
                <a:latin typeface="Century Gothic" panose="020B0502020202020204" pitchFamily="34" charset="0"/>
              </a:rPr>
              <a:t>3. How deep is an object under water if it experiences 29 910 N/m</a:t>
            </a:r>
            <a:r>
              <a:rPr lang="en-GB" sz="2400" baseline="30000" dirty="0">
                <a:latin typeface="Century Gothic" panose="020B0502020202020204" pitchFamily="34" charset="0"/>
              </a:rPr>
              <a:t>2</a:t>
            </a:r>
            <a:r>
              <a:rPr lang="en-GB" sz="2400" dirty="0">
                <a:latin typeface="Century Gothic" panose="020B0502020202020204" pitchFamily="34" charset="0"/>
              </a:rPr>
              <a:t> of pressure? The density of water is 997 kg/m</a:t>
            </a:r>
            <a:r>
              <a:rPr lang="en-GB" sz="2400" baseline="30000" dirty="0">
                <a:latin typeface="Century Gothic" panose="020B0502020202020204" pitchFamily="34" charset="0"/>
              </a:rPr>
              <a:t>3</a:t>
            </a:r>
            <a:r>
              <a:rPr lang="en-GB" sz="2400" dirty="0">
                <a:latin typeface="Century Gothic" panose="020B0502020202020204" pitchFamily="34" charset="0"/>
              </a:rPr>
              <a:t> and the gravitational field strength is 9.8 N/kg. </a:t>
            </a:r>
          </a:p>
          <a:p>
            <a:pPr marL="342900" indent="-342900">
              <a:buFont typeface="Wingdings" pitchFamily="2" charset="2"/>
              <a:buChar char="q"/>
            </a:pPr>
            <a:r>
              <a:rPr lang="en-GB" sz="2400" dirty="0">
                <a:latin typeface="Century Gothic" panose="020B0502020202020204" pitchFamily="34" charset="0"/>
              </a:rPr>
              <a:t>A. 2.92 x 10</a:t>
            </a:r>
            <a:r>
              <a:rPr lang="en-GB" sz="2400" baseline="30000" dirty="0">
                <a:latin typeface="Century Gothic" panose="020B0502020202020204" pitchFamily="34" charset="0"/>
              </a:rPr>
              <a:t>8</a:t>
            </a:r>
            <a:r>
              <a:rPr lang="en-GB" sz="2400" dirty="0">
                <a:latin typeface="Century Gothic" panose="020B0502020202020204" pitchFamily="34" charset="0"/>
              </a:rPr>
              <a:t> m</a:t>
            </a:r>
            <a:endParaRPr lang="en-GB" sz="2400" baseline="30000" dirty="0">
              <a:latin typeface="Century Gothic" panose="020B0502020202020204" pitchFamily="34" charset="0"/>
            </a:endParaRPr>
          </a:p>
          <a:p>
            <a:pPr marL="342900" indent="-342900">
              <a:buFont typeface="Wingdings" pitchFamily="2" charset="2"/>
              <a:buChar char="q"/>
            </a:pPr>
            <a:r>
              <a:rPr lang="en-GB" sz="2400" dirty="0">
                <a:latin typeface="Century Gothic" panose="020B0502020202020204" pitchFamily="34" charset="0"/>
              </a:rPr>
              <a:t>B. 3.06 m</a:t>
            </a:r>
            <a:endParaRPr lang="en-GB" sz="2400" baseline="30000" dirty="0">
              <a:latin typeface="Century Gothic" panose="020B0502020202020204" pitchFamily="34" charset="0"/>
            </a:endParaRPr>
          </a:p>
          <a:p>
            <a:pPr marL="342900" indent="-342900">
              <a:buFont typeface="Wingdings" pitchFamily="2" charset="2"/>
              <a:buChar char="q"/>
            </a:pPr>
            <a:r>
              <a:rPr lang="en-GB" sz="2400" dirty="0">
                <a:latin typeface="Century Gothic" panose="020B0502020202020204" pitchFamily="34" charset="0"/>
              </a:rPr>
              <a:t>C. 3.40 x10</a:t>
            </a:r>
            <a:r>
              <a:rPr lang="en-GB" sz="2400" baseline="30000" dirty="0">
                <a:latin typeface="Century Gothic" panose="020B0502020202020204" pitchFamily="34" charset="0"/>
              </a:rPr>
              <a:t>-3 </a:t>
            </a:r>
            <a:r>
              <a:rPr lang="en-GB" sz="2400" dirty="0">
                <a:latin typeface="Century Gothic" panose="020B0502020202020204" pitchFamily="34" charset="0"/>
              </a:rPr>
              <a:t>m</a:t>
            </a:r>
            <a:endParaRPr lang="en-GB" sz="2400" baseline="30000" dirty="0">
              <a:latin typeface="Century Gothic" panose="020B0502020202020204" pitchFamily="34" charset="0"/>
            </a:endParaRPr>
          </a:p>
        </p:txBody>
      </p:sp>
      <p:sp>
        <p:nvSpPr>
          <p:cNvPr id="6" name="TextBox 5">
            <a:extLst>
              <a:ext uri="{FF2B5EF4-FFF2-40B4-BE49-F238E27FC236}">
                <a16:creationId xmlns:a16="http://schemas.microsoft.com/office/drawing/2014/main" id="{414A8B36-6BDF-BE4B-8892-9B947E7C3878}"/>
              </a:ext>
            </a:extLst>
          </p:cNvPr>
          <p:cNvSpPr txBox="1"/>
          <p:nvPr/>
        </p:nvSpPr>
        <p:spPr>
          <a:xfrm>
            <a:off x="419829" y="1977576"/>
            <a:ext cx="530915" cy="646331"/>
          </a:xfrm>
          <a:prstGeom prst="rect">
            <a:avLst/>
          </a:prstGeom>
          <a:noFill/>
        </p:spPr>
        <p:txBody>
          <a:bodyPr wrap="none" rtlCol="0">
            <a:spAutoFit/>
          </a:bodyPr>
          <a:lstStyle/>
          <a:p>
            <a:r>
              <a:rPr lang="en-GB" sz="3600" b="1" dirty="0">
                <a:solidFill>
                  <a:srgbClr val="0070C0"/>
                </a:solidFill>
              </a:rPr>
              <a:t>✓</a:t>
            </a:r>
          </a:p>
        </p:txBody>
      </p:sp>
      <p:sp>
        <p:nvSpPr>
          <p:cNvPr id="7" name="TextBox 6">
            <a:extLst>
              <a:ext uri="{FF2B5EF4-FFF2-40B4-BE49-F238E27FC236}">
                <a16:creationId xmlns:a16="http://schemas.microsoft.com/office/drawing/2014/main" id="{35D929A0-231D-1240-9D4E-D34941075FB6}"/>
              </a:ext>
            </a:extLst>
          </p:cNvPr>
          <p:cNvSpPr txBox="1"/>
          <p:nvPr/>
        </p:nvSpPr>
        <p:spPr>
          <a:xfrm>
            <a:off x="421284" y="3554407"/>
            <a:ext cx="530915" cy="646331"/>
          </a:xfrm>
          <a:prstGeom prst="rect">
            <a:avLst/>
          </a:prstGeom>
          <a:noFill/>
        </p:spPr>
        <p:txBody>
          <a:bodyPr wrap="none" rtlCol="0">
            <a:spAutoFit/>
          </a:bodyPr>
          <a:lstStyle/>
          <a:p>
            <a:r>
              <a:rPr lang="en-GB" sz="3600" b="1" dirty="0">
                <a:solidFill>
                  <a:srgbClr val="0070C0"/>
                </a:solidFill>
              </a:rPr>
              <a:t>✓</a:t>
            </a:r>
          </a:p>
        </p:txBody>
      </p:sp>
      <p:sp>
        <p:nvSpPr>
          <p:cNvPr id="8" name="TextBox 7">
            <a:extLst>
              <a:ext uri="{FF2B5EF4-FFF2-40B4-BE49-F238E27FC236}">
                <a16:creationId xmlns:a16="http://schemas.microsoft.com/office/drawing/2014/main" id="{2D665B36-599A-0A4B-82CC-E13599829A11}"/>
              </a:ext>
            </a:extLst>
          </p:cNvPr>
          <p:cNvSpPr txBox="1"/>
          <p:nvPr/>
        </p:nvSpPr>
        <p:spPr>
          <a:xfrm>
            <a:off x="443578" y="5621040"/>
            <a:ext cx="530915" cy="646331"/>
          </a:xfrm>
          <a:prstGeom prst="rect">
            <a:avLst/>
          </a:prstGeom>
          <a:noFill/>
        </p:spPr>
        <p:txBody>
          <a:bodyPr wrap="none" rtlCol="0">
            <a:spAutoFit/>
          </a:bodyPr>
          <a:lstStyle/>
          <a:p>
            <a:r>
              <a:rPr lang="en-GB" sz="3600" b="1" dirty="0">
                <a:solidFill>
                  <a:srgbClr val="0070C0"/>
                </a:solidFill>
              </a:rPr>
              <a:t>✓</a:t>
            </a:r>
          </a:p>
        </p:txBody>
      </p:sp>
    </p:spTree>
    <p:extLst>
      <p:ext uri="{BB962C8B-B14F-4D97-AF65-F5344CB8AC3E}">
        <p14:creationId xmlns:p14="http://schemas.microsoft.com/office/powerpoint/2010/main" val="122434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4122007621"/>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P4.1.6</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361224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8" name="Google Shape;100;p1">
                <a:extLst>
                  <a:ext uri="{FF2B5EF4-FFF2-40B4-BE49-F238E27FC236}">
                    <a16:creationId xmlns:a16="http://schemas.microsoft.com/office/drawing/2014/main" id="{A3F4895E-1D02-224B-8268-6EB01190633F}"/>
                  </a:ext>
                </a:extLst>
              </p:cNvPr>
              <p:cNvSpPr txBox="1"/>
              <p:nvPr/>
            </p:nvSpPr>
            <p:spPr>
              <a:xfrm>
                <a:off x="355600" y="297765"/>
                <a:ext cx="10722707" cy="643249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sng" strike="noStrike" cap="none" dirty="0">
                    <a:solidFill>
                      <a:schemeClr val="dk1"/>
                    </a:solidFill>
                    <a:latin typeface="Century Gothic"/>
                    <a:ea typeface="Century Gothic"/>
                    <a:cs typeface="Century Gothic"/>
                    <a:sym typeface="Century Gothic"/>
                  </a:rPr>
                  <a:t>Taking it Further: Pressure in Fluids</a:t>
                </a: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Do Now: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Define a fluid.</a:t>
                </a:r>
                <a:endParaRPr lang="en-GB" sz="2400" b="0" i="0" u="none" strike="noStrike" cap="none"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State the equation used to calculate pressure.</a:t>
                </a: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Name the property of liquids that makes them useful for hydraulics.</a:t>
                </a:r>
                <a:endParaRPr lang="en-GB" sz="2400" b="0" i="0" u="none" strike="noStrike" cap="none"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b="0" i="0" u="none" strike="noStrike" cap="none" dirty="0">
                    <a:solidFill>
                      <a:schemeClr val="dk1"/>
                    </a:solidFill>
                    <a:latin typeface="Century Gothic"/>
                    <a:ea typeface="Century Gothic"/>
                    <a:cs typeface="Century Gothic"/>
                    <a:sym typeface="Century Gothic"/>
                  </a:rPr>
                  <a:t>What does the </a:t>
                </a:r>
                <a14:m>
                  <m:oMath xmlns:m="http://schemas.openxmlformats.org/officeDocument/2006/math">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g</m:t>
                    </m:r>
                  </m:oMath>
                </a14:m>
                <a:r>
                  <a:rPr lang="en-GB" sz="2400" b="0" i="0" u="none" strike="noStrike" cap="none" dirty="0">
                    <a:solidFill>
                      <a:schemeClr val="dk1"/>
                    </a:solidFill>
                    <a:latin typeface="Century Gothic"/>
                    <a:ea typeface="Century Gothic"/>
                    <a:cs typeface="Century Gothic"/>
                    <a:sym typeface="Century Gothic"/>
                  </a:rPr>
                  <a:t> represent in the equation </a:t>
                </a:r>
                <a14:m>
                  <m:oMath xmlns:m="http://schemas.openxmlformats.org/officeDocument/2006/math">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W</m:t>
                    </m:r>
                    <m: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m:t>
                    </m:r>
                    <m:r>
                      <m:rPr>
                        <m:sty m:val="p"/>
                      </m:rPr>
                      <a:rPr lang="en-GB" sz="2400" b="0" i="0" u="none" strike="noStrike" cap="none" dirty="0" smtClean="0">
                        <a:solidFill>
                          <a:schemeClr val="dk1"/>
                        </a:solidFill>
                        <a:latin typeface="Cambria Math" panose="02040503050406030204" pitchFamily="18" charset="0"/>
                        <a:ea typeface="Century Gothic"/>
                        <a:cs typeface="Century Gothic"/>
                        <a:sym typeface="Century Gothic"/>
                      </a:rPr>
                      <m:t>mg</m:t>
                    </m:r>
                  </m:oMath>
                </a14:m>
                <a:r>
                  <a:rPr lang="en-GB" sz="2400" b="0" i="0" u="none" strike="noStrike" cap="none" dirty="0">
                    <a:solidFill>
                      <a:schemeClr val="dk1"/>
                    </a:solidFill>
                    <a:latin typeface="Century Gothic"/>
                    <a:ea typeface="Century Gothic"/>
                    <a:cs typeface="Century Gothic"/>
                    <a:sym typeface="Century Gothic"/>
                  </a:rPr>
                  <a:t>?</a:t>
                </a: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mj-lt"/>
                  <a:buAutoNum type="arabicPeriod"/>
                </a:pPr>
                <a:r>
                  <a:rPr lang="en-GB" sz="2400" dirty="0">
                    <a:solidFill>
                      <a:schemeClr val="dk1"/>
                    </a:solidFill>
                    <a:latin typeface="Century Gothic"/>
                    <a:ea typeface="Century Gothic"/>
                    <a:cs typeface="Century Gothic"/>
                    <a:sym typeface="Century Gothic"/>
                  </a:rPr>
                  <a:t>What are the units for the quantity</a:t>
                </a:r>
                <a:r>
                  <a:rPr lang="en-GB" sz="2400" i="1" dirty="0">
                    <a:solidFill>
                      <a:schemeClr val="dk1"/>
                    </a:solidFill>
                    <a:latin typeface="Century Gothic"/>
                    <a:ea typeface="Century Gothic"/>
                    <a:cs typeface="Century Gothic"/>
                    <a:sym typeface="Century Gothic"/>
                  </a:rPr>
                  <a:t> </a:t>
                </a:r>
                <a14:m>
                  <m:oMath xmlns:m="http://schemas.openxmlformats.org/officeDocument/2006/math">
                    <m:r>
                      <m:rPr>
                        <m:sty m:val="p"/>
                      </m:rPr>
                      <a:rPr lang="en-GB" sz="2400" i="0" dirty="0" smtClean="0">
                        <a:solidFill>
                          <a:schemeClr val="dk1"/>
                        </a:solidFill>
                        <a:latin typeface="Cambria Math" panose="02040503050406030204" pitchFamily="18" charset="0"/>
                        <a:ea typeface="Century Gothic"/>
                        <a:cs typeface="Century Gothic"/>
                        <a:sym typeface="Century Gothic"/>
                      </a:rPr>
                      <m:t>g</m:t>
                    </m:r>
                  </m:oMath>
                </a14:m>
                <a:r>
                  <a:rPr lang="en-GB" sz="2400" dirty="0">
                    <a:solidFill>
                      <a:schemeClr val="dk1"/>
                    </a:solidFill>
                    <a:latin typeface="Century Gothic"/>
                    <a:ea typeface="Century Gothic"/>
                    <a:cs typeface="Century Gothic"/>
                    <a:sym typeface="Century Gothic"/>
                  </a:rPr>
                  <a:t>?</a:t>
                </a:r>
              </a:p>
              <a:p>
                <a:pPr lvl="0">
                  <a:buClr>
                    <a:schemeClr val="dk1"/>
                  </a:buClr>
                  <a:buSzPts val="2400"/>
                </a:pPr>
                <a:endParaRPr lang="en-GB" sz="2400"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dk1"/>
                    </a:solidFill>
                    <a:latin typeface="Century Gothic"/>
                    <a:ea typeface="Century Gothic"/>
                    <a:cs typeface="Century Gothic"/>
                    <a:sym typeface="Century Gothic"/>
                  </a:rPr>
                  <a:t>Drill:</a:t>
                </a:r>
              </a:p>
              <a:p>
                <a:pPr marL="0" marR="0" lvl="0" indent="0" algn="l" rtl="0">
                  <a:lnSpc>
                    <a:spcPct val="100000"/>
                  </a:lnSpc>
                  <a:spcBef>
                    <a:spcPts val="0"/>
                  </a:spcBef>
                  <a:spcAft>
                    <a:spcPts val="0"/>
                  </a:spcAft>
                  <a:buClr>
                    <a:srgbClr val="000000"/>
                  </a:buClr>
                  <a:buSzPts val="2400"/>
                  <a:buFont typeface="Arial"/>
                  <a:buNone/>
                </a:pPr>
                <a:endParaRPr lang="en-US"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A water bottle contains a mass of water of 500 g. Convert this to SI units.</a:t>
                </a: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The base of the water bottle has a radius of 2 cm. Calculate the area of the base in m</a:t>
                </a:r>
                <a:r>
                  <a:rPr lang="en-US" sz="2400" baseline="30000" dirty="0">
                    <a:solidFill>
                      <a:schemeClr val="dk1"/>
                    </a:solidFill>
                    <a:latin typeface="Century Gothic"/>
                    <a:ea typeface="Century Gothic"/>
                    <a:cs typeface="Century Gothic"/>
                    <a:sym typeface="Century Gothic"/>
                  </a:rPr>
                  <a:t>2</a:t>
                </a:r>
                <a:r>
                  <a:rPr lang="en-US" sz="2400" dirty="0">
                    <a:solidFill>
                      <a:schemeClr val="dk1"/>
                    </a:solidFill>
                    <a:latin typeface="Century Gothic"/>
                    <a:ea typeface="Century Gothic"/>
                    <a:cs typeface="Century Gothic"/>
                    <a:sym typeface="Century Gothic"/>
                  </a:rPr>
                  <a:t>. </a:t>
                </a:r>
              </a:p>
              <a:p>
                <a:pPr marL="457200" marR="0" lvl="0" indent="-457200" algn="l" rtl="0">
                  <a:lnSpc>
                    <a:spcPct val="100000"/>
                  </a:lnSpc>
                  <a:spcBef>
                    <a:spcPts val="0"/>
                  </a:spcBef>
                  <a:spcAft>
                    <a:spcPts val="0"/>
                  </a:spcAft>
                  <a:buClr>
                    <a:schemeClr val="dk1"/>
                  </a:buClr>
                  <a:buSzPts val="2400"/>
                  <a:buAutoNum type="arabicPeriod"/>
                </a:pPr>
                <a:r>
                  <a:rPr lang="en-US" sz="2400" dirty="0">
                    <a:solidFill>
                      <a:schemeClr val="dk1"/>
                    </a:solidFill>
                    <a:latin typeface="Century Gothic"/>
                    <a:ea typeface="Century Gothic"/>
                    <a:cs typeface="Century Gothic"/>
                    <a:sym typeface="Century Gothic"/>
                  </a:rPr>
                  <a:t>Calculate the pressure exerted by the water on the base of the bottle.</a:t>
                </a:r>
              </a:p>
            </p:txBody>
          </p:sp>
        </mc:Choice>
        <mc:Fallback xmlns="">
          <p:sp>
            <p:nvSpPr>
              <p:cNvPr id="8" name="Google Shape;100;p1">
                <a:extLst>
                  <a:ext uri="{FF2B5EF4-FFF2-40B4-BE49-F238E27FC236}">
                    <a16:creationId xmlns:a16="http://schemas.microsoft.com/office/drawing/2014/main" id="{A3F4895E-1D02-224B-8268-6EB01190633F}"/>
                  </a:ext>
                </a:extLst>
              </p:cNvPr>
              <p:cNvSpPr txBox="1">
                <a:spLocks noRot="1" noChangeAspect="1" noMove="1" noResize="1" noEditPoints="1" noAdjustHandles="1" noChangeArrowheads="1" noChangeShapeType="1" noTextEdit="1"/>
              </p:cNvSpPr>
              <p:nvPr/>
            </p:nvSpPr>
            <p:spPr>
              <a:xfrm>
                <a:off x="355600" y="297765"/>
                <a:ext cx="10722707" cy="6432490"/>
              </a:xfrm>
              <a:prstGeom prst="rect">
                <a:avLst/>
              </a:prstGeom>
              <a:blipFill>
                <a:blip r:embed="rId3"/>
                <a:stretch>
                  <a:fillRect l="-827" t="-789" b="-1183"/>
                </a:stretch>
              </a:blipFill>
              <a:ln>
                <a:noFill/>
              </a:ln>
            </p:spPr>
            <p:txBody>
              <a:bodyPr/>
              <a:lstStyle/>
              <a:p>
                <a:r>
                  <a:rPr lang="en-GB">
                    <a:noFill/>
                  </a:rPr>
                  <a:t> </a:t>
                </a:r>
              </a:p>
            </p:txBody>
          </p:sp>
        </mc:Fallback>
      </mc:AlternateContent>
      <p:pic>
        <p:nvPicPr>
          <p:cNvPr id="2" name="Picture 1">
            <a:extLst>
              <a:ext uri="{FF2B5EF4-FFF2-40B4-BE49-F238E27FC236}">
                <a16:creationId xmlns:a16="http://schemas.microsoft.com/office/drawing/2014/main" id="{256E1BE9-DC4D-8BE1-12F0-D4C1DA5A7676}"/>
              </a:ext>
            </a:extLst>
          </p:cNvPr>
          <p:cNvPicPr>
            <a:picLocks noChangeAspect="1"/>
          </p:cNvPicPr>
          <p:nvPr/>
        </p:nvPicPr>
        <p:blipFill>
          <a:blip r:embed="rId4"/>
          <a:stretch>
            <a:fillRect/>
          </a:stretch>
        </p:blipFill>
        <p:spPr>
          <a:xfrm>
            <a:off x="10538642" y="5552483"/>
            <a:ext cx="1059440" cy="1044259"/>
          </a:xfrm>
          <a:prstGeom prst="rect">
            <a:avLst/>
          </a:prstGeom>
        </p:spPr>
      </p:pic>
    </p:spTree>
    <p:extLst>
      <p:ext uri="{BB962C8B-B14F-4D97-AF65-F5344CB8AC3E}">
        <p14:creationId xmlns:p14="http://schemas.microsoft.com/office/powerpoint/2010/main" val="33304007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Free crystal structure nacl chemical vector">
            <a:extLst>
              <a:ext uri="{FF2B5EF4-FFF2-40B4-BE49-F238E27FC236}">
                <a16:creationId xmlns:a16="http://schemas.microsoft.com/office/drawing/2014/main" id="{7B55116C-5AEB-3678-7F40-C90AC645D0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1134" y="530397"/>
            <a:ext cx="5276539" cy="480697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P4.1.6</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2102199"/>
            <a:ext cx="6823651" cy="430800"/>
          </a:xfrm>
        </p:spPr>
        <p:txBody>
          <a:bodyPr>
            <a:normAutofit fontScale="32500" lnSpcReduction="20000"/>
          </a:bodyPr>
          <a:lstStyle/>
          <a:p>
            <a:r>
              <a:rPr lang="en-US" dirty="0">
                <a:latin typeface="Century Gothic" panose="020B0502020202020204" pitchFamily="34" charset="0"/>
              </a:rPr>
              <a:t>Taking it Further: </a:t>
            </a:r>
          </a:p>
          <a:p>
            <a:r>
              <a:rPr lang="en-US" dirty="0">
                <a:latin typeface="Century Gothic" panose="020B0502020202020204" pitchFamily="34" charset="0"/>
              </a:rPr>
              <a:t>Pressure in Fluids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04/12/2025</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0" name="TextBox 1">
            <a:extLst>
              <a:ext uri="{FF2B5EF4-FFF2-40B4-BE49-F238E27FC236}">
                <a16:creationId xmlns:a16="http://schemas.microsoft.com/office/drawing/2014/main" id="{29E40D1C-44AF-48D3-B0D3-718E1D46F2EB}"/>
              </a:ext>
            </a:extLst>
          </p:cNvPr>
          <p:cNvSpPr txBox="1"/>
          <p:nvPr/>
        </p:nvSpPr>
        <p:spPr>
          <a:xfrm>
            <a:off x="335157" y="4522554"/>
            <a:ext cx="5810810" cy="2062103"/>
          </a:xfrm>
          <a:prstGeom prst="rect">
            <a:avLst/>
          </a:prstGeom>
          <a:noFill/>
        </p:spPr>
        <p:txBody>
          <a:bodyPr wrap="square" lIns="91440" tIns="45720" rIns="91440" bIns="45720" numCol="1"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defTabSz="914400" rtl="0" eaLnBrk="1" fontAlgn="auto" latinLnBrk="0" hangingPunct="1">
              <a:lnSpc>
                <a:spcPct val="100000"/>
              </a:lnSpc>
              <a:spcBef>
                <a:spcPts val="0"/>
              </a:spcBef>
              <a:spcAft>
                <a:spcPts val="0"/>
              </a:spcAft>
              <a:buClrTx/>
              <a:buSzTx/>
              <a:tabLst/>
              <a:defRPr/>
            </a:pPr>
            <a:r>
              <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P4.1.1 Prior Knowledge Review</a:t>
            </a:r>
          </a:p>
          <a:p>
            <a:pPr marR="0" lvl="0" algn="l" defTabSz="914400" rtl="0" eaLnBrk="1" fontAlgn="auto" latinLnBrk="0" hangingPunct="1">
              <a:lnSpc>
                <a:spcPct val="100000"/>
              </a:lnSpc>
              <a:spcBef>
                <a:spcPts val="0"/>
              </a:spcBef>
              <a:spcAft>
                <a:spcPts val="0"/>
              </a:spcAft>
              <a:buClrTx/>
              <a:buSzTx/>
              <a:tabLst/>
              <a:defRPr/>
            </a:pPr>
            <a:r>
              <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P4.1.2  </a:t>
            </a:r>
            <a:r>
              <a:rPr lang="en-US" dirty="0">
                <a:solidFill>
                  <a:srgbClr val="000000"/>
                </a:solidFill>
                <a:latin typeface="Century Gothic" panose="020B0502020202020204" pitchFamily="34" charset="0"/>
                <a:cs typeface="Arial"/>
                <a:sym typeface="Arial"/>
              </a:rPr>
              <a:t>Density</a:t>
            </a:r>
            <a:endPar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P4.1.3 Measuring Density</a:t>
            </a:r>
          </a:p>
          <a:p>
            <a:pPr marR="0" lvl="0" algn="l" defTabSz="914400" rtl="0" eaLnBrk="1" fontAlgn="auto" latinLnBrk="0" hangingPunct="1">
              <a:lnSpc>
                <a:spcPct val="100000"/>
              </a:lnSpc>
              <a:spcBef>
                <a:spcPts val="0"/>
              </a:spcBef>
              <a:spcAft>
                <a:spcPts val="0"/>
              </a:spcAft>
              <a:buClrTx/>
              <a:buSzTx/>
              <a:tabLst/>
              <a:defRPr/>
            </a:pPr>
            <a:r>
              <a:rPr kumimoji="0" lang="en-US" i="0" u="none" strike="noStrike" kern="1200" cap="none" spc="0" normalizeH="0" baseline="0" noProof="0" dirty="0">
                <a:ln>
                  <a:noFill/>
                </a:ln>
                <a:solidFill>
                  <a:srgbClr val="000000"/>
                </a:solidFill>
                <a:effectLst/>
                <a:uLnTx/>
                <a:uFillTx/>
                <a:latin typeface="Century Gothic"/>
                <a:cs typeface="Arial"/>
                <a:sym typeface="Arial"/>
              </a:rPr>
              <a:t>P4.1.4 Gas Pressure</a:t>
            </a:r>
            <a:endParaRPr lang="en-US" i="0" u="none" strike="noStrike" kern="1200" cap="none" spc="0" normalizeH="0" baseline="0" noProof="0" dirty="0">
              <a:ln>
                <a:noFill/>
              </a:ln>
              <a:solidFill>
                <a:srgbClr val="000000"/>
              </a:solidFill>
              <a:effectLst/>
              <a:uLnTx/>
              <a:uFillTx/>
              <a:latin typeface="Century Gothic"/>
              <a:cs typeface="Arial"/>
            </a:endParaRPr>
          </a:p>
          <a:p>
            <a:pPr marR="0" lvl="0" algn="l" defTabSz="914400" rtl="0" eaLnBrk="1" fontAlgn="auto" latinLnBrk="0" hangingPunct="1">
              <a:lnSpc>
                <a:spcPct val="100000"/>
              </a:lnSpc>
              <a:spcBef>
                <a:spcPts val="0"/>
              </a:spcBef>
              <a:spcAft>
                <a:spcPts val="0"/>
              </a:spcAft>
              <a:buClrTx/>
              <a:buSzTx/>
              <a:tabLst/>
              <a:defRPr/>
            </a:pPr>
            <a:r>
              <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P4.1.5 Taking it Further: Pressure</a:t>
            </a:r>
          </a:p>
          <a:p>
            <a:pPr marL="342900" marR="0" lvl="0" indent="-342900" algn="l" defTabSz="914400" rtl="0" eaLnBrk="1" fontAlgn="auto" latinLnBrk="0" hangingPunct="1">
              <a:lnSpc>
                <a:spcPct val="100000"/>
              </a:lnSpc>
              <a:spcBef>
                <a:spcPts val="0"/>
              </a:spcBef>
              <a:spcAft>
                <a:spcPts val="0"/>
              </a:spcAft>
              <a:buClrTx/>
              <a:buSzTx/>
              <a:buFont typeface="Wingdings" pitchFamily="2" charset="2"/>
              <a:buChar char="Ø"/>
              <a:tabLst/>
              <a:defRPr/>
            </a:pPr>
            <a:r>
              <a:rPr lang="en-US" sz="2000" b="1" dirty="0">
                <a:solidFill>
                  <a:srgbClr val="000000"/>
                </a:solidFill>
                <a:latin typeface="Century Gothic" panose="020B0502020202020204" pitchFamily="34" charset="0"/>
                <a:cs typeface="Arial"/>
                <a:sym typeface="Arial"/>
              </a:rPr>
              <a:t>P4.1.6 Taking it Further: Pressure in Fluids</a:t>
            </a:r>
          </a:p>
          <a:p>
            <a:pPr marR="0" lvl="0" algn="l" defTabSz="914400" rtl="0" eaLnBrk="1" fontAlgn="auto" latinLnBrk="0" hangingPunct="1">
              <a:lnSpc>
                <a:spcPct val="100000"/>
              </a:lnSpc>
              <a:spcBef>
                <a:spcPts val="0"/>
              </a:spcBef>
              <a:spcAft>
                <a:spcPts val="0"/>
              </a:spcAft>
              <a:buClrTx/>
              <a:buSzTx/>
              <a:tabLst/>
              <a:defRPr/>
            </a:pPr>
            <a:endParaRPr kumimoji="0" lang="en-US"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pic>
        <p:nvPicPr>
          <p:cNvPr id="4" name="Picture 3">
            <a:extLst>
              <a:ext uri="{FF2B5EF4-FFF2-40B4-BE49-F238E27FC236}">
                <a16:creationId xmlns:a16="http://schemas.microsoft.com/office/drawing/2014/main" id="{E463F75F-6804-ACE1-4587-A991CFD8CE85}"/>
              </a:ext>
            </a:extLst>
          </p:cNvPr>
          <p:cNvPicPr>
            <a:picLocks noChangeAspect="1"/>
          </p:cNvPicPr>
          <p:nvPr/>
        </p:nvPicPr>
        <p:blipFill>
          <a:blip r:embed="rId4"/>
          <a:stretch>
            <a:fillRect/>
          </a:stretch>
        </p:blipFill>
        <p:spPr>
          <a:xfrm>
            <a:off x="10484854" y="5086318"/>
            <a:ext cx="1059440" cy="1044259"/>
          </a:xfrm>
          <a:prstGeom prst="rect">
            <a:avLst/>
          </a:prstGeom>
        </p:spPr>
      </p:pic>
      <p:pic>
        <p:nvPicPr>
          <p:cNvPr id="6" name="Picture 5" descr="Icon&#10;&#10;Description automatically generated">
            <a:extLst>
              <a:ext uri="{FF2B5EF4-FFF2-40B4-BE49-F238E27FC236}">
                <a16:creationId xmlns:a16="http://schemas.microsoft.com/office/drawing/2014/main" id="{CED8519C-C088-5FF3-1A44-D251F0144D7F}"/>
              </a:ext>
            </a:extLst>
          </p:cNvPr>
          <p:cNvPicPr>
            <a:picLocks noChangeAspect="1"/>
          </p:cNvPicPr>
          <p:nvPr/>
        </p:nvPicPr>
        <p:blipFill>
          <a:blip r:embed="rId5"/>
          <a:stretch>
            <a:fillRect/>
          </a:stretch>
        </p:blipFill>
        <p:spPr>
          <a:xfrm>
            <a:off x="6502961" y="1386981"/>
            <a:ext cx="837234" cy="432292"/>
          </a:xfrm>
          <a:prstGeom prst="rect">
            <a:avLst/>
          </a:prstGeom>
        </p:spPr>
      </p:pic>
    </p:spTree>
    <p:extLst>
      <p:ext uri="{BB962C8B-B14F-4D97-AF65-F5344CB8AC3E}">
        <p14:creationId xmlns:p14="http://schemas.microsoft.com/office/powerpoint/2010/main" val="837817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Describe and explain the relationship between pressure and depth of a fluid</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Calculate the pressure exerted on an object at different depths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forces acting on an object when they float or sink</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2" y="4891803"/>
            <a:ext cx="130774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depth</a:t>
            </a:r>
          </a:p>
        </p:txBody>
      </p:sp>
      <p:sp>
        <p:nvSpPr>
          <p:cNvPr id="4" name="Rectangle 3">
            <a:extLst>
              <a:ext uri="{FF2B5EF4-FFF2-40B4-BE49-F238E27FC236}">
                <a16:creationId xmlns:a16="http://schemas.microsoft.com/office/drawing/2014/main" id="{6B73553B-835E-D340-C63F-71784094B782}"/>
              </a:ext>
            </a:extLst>
          </p:cNvPr>
          <p:cNvSpPr/>
          <p:nvPr/>
        </p:nvSpPr>
        <p:spPr>
          <a:xfrm>
            <a:off x="3358663" y="4891803"/>
            <a:ext cx="1617783"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height</a:t>
            </a:r>
          </a:p>
        </p:txBody>
      </p:sp>
      <p:sp>
        <p:nvSpPr>
          <p:cNvPr id="5" name="Rectangle 4">
            <a:extLst>
              <a:ext uri="{FF2B5EF4-FFF2-40B4-BE49-F238E27FC236}">
                <a16:creationId xmlns:a16="http://schemas.microsoft.com/office/drawing/2014/main" id="{9313BDB1-07B4-F3CD-2FEC-2FFFC1D94237}"/>
              </a:ext>
            </a:extLst>
          </p:cNvPr>
          <p:cNvSpPr/>
          <p:nvPr/>
        </p:nvSpPr>
        <p:spPr>
          <a:xfrm>
            <a:off x="5046786" y="4891803"/>
            <a:ext cx="142435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density</a:t>
            </a:r>
          </a:p>
        </p:txBody>
      </p:sp>
      <p:cxnSp>
        <p:nvCxnSpPr>
          <p:cNvPr id="7" name="Straight Connector 6">
            <a:extLst>
              <a:ext uri="{FF2B5EF4-FFF2-40B4-BE49-F238E27FC236}">
                <a16:creationId xmlns:a16="http://schemas.microsoft.com/office/drawing/2014/main" id="{3E15DC68-B3C9-D0DC-FF38-C6A7329988D1}"/>
              </a:ext>
            </a:extLst>
          </p:cNvPr>
          <p:cNvCxnSpPr/>
          <p:nvPr/>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FFAEEB1E-E086-BF7F-A4B3-D81BA1465E48}"/>
              </a:ext>
            </a:extLst>
          </p:cNvPr>
          <p:cNvSpPr/>
          <p:nvPr/>
        </p:nvSpPr>
        <p:spPr>
          <a:xfrm>
            <a:off x="4027025" y="5747386"/>
            <a:ext cx="1547297"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altitude</a:t>
            </a:r>
          </a:p>
        </p:txBody>
      </p:sp>
      <p:sp>
        <p:nvSpPr>
          <p:cNvPr id="12" name="Rectangle 11">
            <a:extLst>
              <a:ext uri="{FF2B5EF4-FFF2-40B4-BE49-F238E27FC236}">
                <a16:creationId xmlns:a16="http://schemas.microsoft.com/office/drawing/2014/main" id="{92890C56-BD33-667F-14BF-75E8FF5E775A}"/>
              </a:ext>
            </a:extLst>
          </p:cNvPr>
          <p:cNvSpPr/>
          <p:nvPr/>
        </p:nvSpPr>
        <p:spPr>
          <a:xfrm>
            <a:off x="1998070" y="5742678"/>
            <a:ext cx="195933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upthrust</a:t>
            </a:r>
          </a:p>
        </p:txBody>
      </p:sp>
      <p:sp>
        <p:nvSpPr>
          <p:cNvPr id="18" name="Rectangle 17">
            <a:extLst>
              <a:ext uri="{FF2B5EF4-FFF2-40B4-BE49-F238E27FC236}">
                <a16:creationId xmlns:a16="http://schemas.microsoft.com/office/drawing/2014/main" id="{20360A43-E9BF-D209-66E4-0B949C031D77}"/>
              </a:ext>
            </a:extLst>
          </p:cNvPr>
          <p:cNvSpPr/>
          <p:nvPr/>
        </p:nvSpPr>
        <p:spPr>
          <a:xfrm>
            <a:off x="6559063" y="4891602"/>
            <a:ext cx="469509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gravitational field strength</a:t>
            </a:r>
          </a:p>
        </p:txBody>
      </p:sp>
    </p:spTree>
    <p:extLst>
      <p:ext uri="{BB962C8B-B14F-4D97-AF65-F5344CB8AC3E}">
        <p14:creationId xmlns:p14="http://schemas.microsoft.com/office/powerpoint/2010/main" val="2938187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2" name="Google Shape;182;g7672bdcf31_0_103"/>
          <p:cNvSpPr txBox="1"/>
          <p:nvPr/>
        </p:nvSpPr>
        <p:spPr>
          <a:xfrm>
            <a:off x="629288" y="1589559"/>
            <a:ext cx="8674731" cy="3906203"/>
          </a:xfrm>
          <a:prstGeom prst="rect">
            <a:avLst/>
          </a:prstGeom>
          <a:noFill/>
          <a:ln>
            <a:noFill/>
          </a:ln>
        </p:spPr>
        <p:txBody>
          <a:bodyPr spcFirstLastPara="1" wrap="square" lIns="0" tIns="0" rIns="0" bIns="0" anchor="t" anchorCtr="0">
            <a:noAutofit/>
          </a:bodyPr>
          <a:lstStyle/>
          <a:p>
            <a:pPr lvl="0"/>
            <a:r>
              <a:rPr lang="en-GB" sz="2400" dirty="0">
                <a:solidFill>
                  <a:schemeClr val="dk1"/>
                </a:solidFill>
                <a:latin typeface="Century Gothic" panose="020B0502020202020204" pitchFamily="34" charset="0"/>
                <a:sym typeface="Century Gothic"/>
              </a:rPr>
              <a:t>Units of mass = </a:t>
            </a:r>
            <a:r>
              <a:rPr lang="en-GB" sz="2400" b="1" dirty="0">
                <a:solidFill>
                  <a:schemeClr val="dk1"/>
                </a:solidFill>
                <a:latin typeface="Century Gothic" panose="020B0502020202020204" pitchFamily="34" charset="0"/>
                <a:sym typeface="Century Gothic"/>
              </a:rPr>
              <a:t>kilograms (measured using a __________)</a:t>
            </a:r>
          </a:p>
          <a:p>
            <a:pPr lvl="0"/>
            <a:endParaRPr lang="en-GB" sz="2400" dirty="0">
              <a:solidFill>
                <a:schemeClr val="dk1"/>
              </a:solidFill>
              <a:latin typeface="Century Gothic" panose="020B0502020202020204" pitchFamily="34" charset="0"/>
              <a:sym typeface="Century Gothic"/>
            </a:endParaRPr>
          </a:p>
          <a:p>
            <a:pPr lvl="0"/>
            <a:r>
              <a:rPr lang="en-GB" sz="2400" dirty="0">
                <a:solidFill>
                  <a:schemeClr val="dk1"/>
                </a:solidFill>
                <a:latin typeface="Century Gothic" panose="020B0502020202020204" pitchFamily="34" charset="0"/>
                <a:sym typeface="Century Gothic"/>
              </a:rPr>
              <a:t>The mass of an object does not change unless material is _________ or ____________ from the object.</a:t>
            </a: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r>
              <a:rPr lang="en-GB" sz="2400" b="1" dirty="0">
                <a:solidFill>
                  <a:schemeClr val="dk1"/>
                </a:solidFill>
                <a:latin typeface="Century Gothic" panose="020B0502020202020204" pitchFamily="34" charset="0"/>
                <a:sym typeface="Century Gothic"/>
              </a:rPr>
              <a:t>Units of weight = Newtons (measured using a __________)</a:t>
            </a:r>
            <a:endParaRPr lang="en-GB" sz="2400" dirty="0">
              <a:solidFill>
                <a:schemeClr val="dk1"/>
              </a:solidFill>
              <a:latin typeface="Century Gothic" panose="020B0502020202020204" pitchFamily="34" charset="0"/>
              <a:sym typeface="Century Gothic"/>
            </a:endParaRPr>
          </a:p>
        </p:txBody>
      </p:sp>
      <p:sp>
        <p:nvSpPr>
          <p:cNvPr id="2" name="Title 1">
            <a:extLst>
              <a:ext uri="{FF2B5EF4-FFF2-40B4-BE49-F238E27FC236}">
                <a16:creationId xmlns:a16="http://schemas.microsoft.com/office/drawing/2014/main" id="{01A105D5-CD7F-FB46-8B9F-84CC4CC0578F}"/>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panose="020B0502020202020204" pitchFamily="34" charset="0"/>
                <a:ea typeface="Century Gothic"/>
                <a:cs typeface="Century Gothic"/>
                <a:sym typeface="Century Gothic"/>
              </a:rPr>
              <a:t>What is the difference between mass and weight?</a:t>
            </a:r>
            <a:endParaRPr lang="en-GB" dirty="0">
              <a:latin typeface="Century Gothic" panose="020B0502020202020204" pitchFamily="34" charset="0"/>
            </a:endParaRPr>
          </a:p>
        </p:txBody>
      </p:sp>
      <p:sp>
        <p:nvSpPr>
          <p:cNvPr id="7" name="TextBox 6">
            <a:extLst>
              <a:ext uri="{FF2B5EF4-FFF2-40B4-BE49-F238E27FC236}">
                <a16:creationId xmlns:a16="http://schemas.microsoft.com/office/drawing/2014/main" id="{34FEB91E-E741-264E-BB5C-ACD3F7C6460B}"/>
              </a:ext>
            </a:extLst>
          </p:cNvPr>
          <p:cNvSpPr txBox="1"/>
          <p:nvPr/>
        </p:nvSpPr>
        <p:spPr>
          <a:xfrm>
            <a:off x="540000" y="879694"/>
            <a:ext cx="9815580" cy="461665"/>
          </a:xfrm>
          <a:prstGeom prst="rect">
            <a:avLst/>
          </a:prstGeom>
          <a:solidFill>
            <a:schemeClr val="accent1">
              <a:lumMod val="40000"/>
              <a:lumOff val="60000"/>
            </a:schemeClr>
          </a:solidFill>
        </p:spPr>
        <p:txBody>
          <a:bodyPr wrap="square" rtlCol="0">
            <a:spAutoFit/>
          </a:bodyPr>
          <a:lstStyle/>
          <a:p>
            <a:pPr lvl="0"/>
            <a:r>
              <a:rPr lang="en-GB" sz="2400" dirty="0">
                <a:solidFill>
                  <a:schemeClr val="dk1"/>
                </a:solidFill>
                <a:latin typeface="Century Gothic" panose="020B0502020202020204" pitchFamily="34" charset="0"/>
                <a:ea typeface="Century Gothic"/>
                <a:cs typeface="Century Gothic"/>
                <a:sym typeface="Century Gothic"/>
              </a:rPr>
              <a:t>The </a:t>
            </a:r>
            <a:r>
              <a:rPr lang="en-GB" sz="2400" b="1" dirty="0">
                <a:solidFill>
                  <a:schemeClr val="dk1"/>
                </a:solidFill>
                <a:latin typeface="Century Gothic" panose="020B0502020202020204" pitchFamily="34" charset="0"/>
                <a:ea typeface="Century Gothic"/>
                <a:cs typeface="Century Gothic"/>
                <a:sym typeface="Century Gothic"/>
              </a:rPr>
              <a:t>mass</a:t>
            </a:r>
            <a:r>
              <a:rPr lang="en-GB" sz="2400" dirty="0">
                <a:solidFill>
                  <a:schemeClr val="dk1"/>
                </a:solidFill>
                <a:latin typeface="Century Gothic" panose="020B0502020202020204" pitchFamily="34" charset="0"/>
                <a:ea typeface="Century Gothic"/>
                <a:cs typeface="Century Gothic"/>
                <a:sym typeface="Century Gothic"/>
              </a:rPr>
              <a:t> of an object is the amount of __________ it contains.</a:t>
            </a:r>
          </a:p>
        </p:txBody>
      </p:sp>
      <p:sp>
        <p:nvSpPr>
          <p:cNvPr id="8" name="TextBox 7">
            <a:extLst>
              <a:ext uri="{FF2B5EF4-FFF2-40B4-BE49-F238E27FC236}">
                <a16:creationId xmlns:a16="http://schemas.microsoft.com/office/drawing/2014/main" id="{BF52793E-127A-E743-AE4D-28B1E694E051}"/>
              </a:ext>
            </a:extLst>
          </p:cNvPr>
          <p:cNvSpPr txBox="1"/>
          <p:nvPr/>
        </p:nvSpPr>
        <p:spPr>
          <a:xfrm>
            <a:off x="629289" y="3302648"/>
            <a:ext cx="7675156" cy="480026"/>
          </a:xfrm>
          <a:prstGeom prst="rect">
            <a:avLst/>
          </a:prstGeom>
          <a:solidFill>
            <a:schemeClr val="accent1">
              <a:lumMod val="40000"/>
              <a:lumOff val="60000"/>
            </a:schemeClr>
          </a:solidFill>
        </p:spPr>
        <p:txBody>
          <a:bodyPr wrap="square" rtlCol="0">
            <a:spAutoFit/>
          </a:bodyPr>
          <a:lstStyle/>
          <a:p>
            <a:r>
              <a:rPr lang="en-GB" sz="2400" b="1" dirty="0">
                <a:solidFill>
                  <a:schemeClr val="dk1"/>
                </a:solidFill>
                <a:latin typeface="Century Gothic" panose="020B0502020202020204" pitchFamily="34" charset="0"/>
                <a:sym typeface="Century Gothic"/>
              </a:rPr>
              <a:t>Weight</a:t>
            </a:r>
            <a:r>
              <a:rPr lang="en-GB" sz="2400" dirty="0">
                <a:solidFill>
                  <a:schemeClr val="dk1"/>
                </a:solidFill>
                <a:latin typeface="Century Gothic" panose="020B0502020202020204" pitchFamily="34" charset="0"/>
                <a:sym typeface="Century Gothic"/>
              </a:rPr>
              <a:t> is the </a:t>
            </a:r>
            <a:r>
              <a:rPr lang="en-GB" sz="2400" b="1" dirty="0">
                <a:solidFill>
                  <a:schemeClr val="dk1"/>
                </a:solidFill>
                <a:latin typeface="Century Gothic" panose="020B0502020202020204" pitchFamily="34" charset="0"/>
                <a:sym typeface="Century Gothic"/>
              </a:rPr>
              <a:t>_________</a:t>
            </a:r>
            <a:r>
              <a:rPr lang="en-GB" sz="2400" dirty="0">
                <a:solidFill>
                  <a:schemeClr val="dk1"/>
                </a:solidFill>
                <a:latin typeface="Century Gothic" panose="020B0502020202020204" pitchFamily="34" charset="0"/>
                <a:sym typeface="Century Gothic"/>
              </a:rPr>
              <a:t> of gravity acting on a mass.</a:t>
            </a:r>
          </a:p>
        </p:txBody>
      </p:sp>
      <p:pic>
        <p:nvPicPr>
          <p:cNvPr id="1026" name="Picture 2" descr="Isaac Newton, Portrait, Vintage">
            <a:extLst>
              <a:ext uri="{FF2B5EF4-FFF2-40B4-BE49-F238E27FC236}">
                <a16:creationId xmlns:a16="http://schemas.microsoft.com/office/drawing/2014/main" id="{6EEB0D96-1C84-4F41-9972-E7F6C9326C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8560813" y="3782674"/>
            <a:ext cx="2599187" cy="2770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2058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
          <a:extLst>
            <a:ext uri="{FF2B5EF4-FFF2-40B4-BE49-F238E27FC236}">
              <a16:creationId xmlns:a16="http://schemas.microsoft.com/office/drawing/2014/main" id="{8459ED67-72C8-6C8F-1595-D506561283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C092690-CE74-0A0D-FAE5-5C3F6C97B1A4}"/>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panose="020B0502020202020204" pitchFamily="34" charset="0"/>
                <a:ea typeface="Century Gothic"/>
                <a:cs typeface="Century Gothic"/>
                <a:sym typeface="Century Gothic"/>
              </a:rPr>
              <a:t>Gravitational field strength</a:t>
            </a:r>
            <a:endParaRPr lang="en-GB" dirty="0">
              <a:latin typeface="Century Gothic" panose="020B0502020202020204" pitchFamily="34" charset="0"/>
            </a:endParaRPr>
          </a:p>
        </p:txBody>
      </p:sp>
      <p:pic>
        <p:nvPicPr>
          <p:cNvPr id="1028" name="Picture 4" descr="Gravitational Field Strength - AQA A Level Physics">
            <a:extLst>
              <a:ext uri="{FF2B5EF4-FFF2-40B4-BE49-F238E27FC236}">
                <a16:creationId xmlns:a16="http://schemas.microsoft.com/office/drawing/2014/main" id="{05928A27-09BC-3D2E-B499-2FBD34AFB1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4787" y="884440"/>
            <a:ext cx="9242425" cy="5973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1721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a:extLst>
            <a:ext uri="{FF2B5EF4-FFF2-40B4-BE49-F238E27FC236}">
              <a16:creationId xmlns:a16="http://schemas.microsoft.com/office/drawing/2014/main" id="{FFB7A055-3581-23E1-5664-FC0541B852B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B9065AE-EB4F-6289-564E-F1B24DDB6789}"/>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panose="020B0502020202020204" pitchFamily="34" charset="0"/>
                <a:ea typeface="Century Gothic"/>
                <a:cs typeface="Century Gothic"/>
                <a:sym typeface="Century Gothic"/>
              </a:rPr>
              <a:t>Which one is the odd one out </a:t>
            </a:r>
            <a:endParaRPr lang="en-GB" dirty="0">
              <a:latin typeface="Century Gothic" panose="020B0502020202020204" pitchFamily="34" charset="0"/>
            </a:endParaRPr>
          </a:p>
        </p:txBody>
      </p:sp>
      <p:pic>
        <p:nvPicPr>
          <p:cNvPr id="3" name="Picture 4" descr="Free Astronaut on Moon Photo - Astronaut, Moon, Earth | Download at  StockCake">
            <a:extLst>
              <a:ext uri="{FF2B5EF4-FFF2-40B4-BE49-F238E27FC236}">
                <a16:creationId xmlns:a16="http://schemas.microsoft.com/office/drawing/2014/main" id="{A6BCF4A1-7345-740D-0149-96C1BCBDEC4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5481" y="3071446"/>
            <a:ext cx="3608754" cy="360875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One Brick Images – Browse 155,811 Stock Photos, Vectors, and Video | Adobe  Stock">
            <a:extLst>
              <a:ext uri="{FF2B5EF4-FFF2-40B4-BE49-F238E27FC236}">
                <a16:creationId xmlns:a16="http://schemas.microsoft.com/office/drawing/2014/main" id="{2E865855-0074-CE0D-11DF-FB3B83067C4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1582" y="841784"/>
            <a:ext cx="4606681" cy="25872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eather: Anatomy and Function">
            <a:extLst>
              <a:ext uri="{FF2B5EF4-FFF2-40B4-BE49-F238E27FC236}">
                <a16:creationId xmlns:a16="http://schemas.microsoft.com/office/drawing/2014/main" id="{176439C7-D5A4-8400-D957-1FC3DBA1F6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182" y="3249246"/>
            <a:ext cx="5413131" cy="360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87133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9">
          <a:extLst>
            <a:ext uri="{FF2B5EF4-FFF2-40B4-BE49-F238E27FC236}">
              <a16:creationId xmlns:a16="http://schemas.microsoft.com/office/drawing/2014/main" id="{C4CF14D3-4C59-5AEF-E728-3182496D4B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67701B1-0B6D-8FA7-04FE-C294A5E2C31B}"/>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panose="020B0502020202020204" pitchFamily="34" charset="0"/>
                <a:ea typeface="Century Gothic"/>
                <a:cs typeface="Century Gothic"/>
                <a:sym typeface="Century Gothic"/>
              </a:rPr>
              <a:t>Which one could be the odd one out </a:t>
            </a:r>
            <a:endParaRPr lang="en-GB" dirty="0">
              <a:latin typeface="Century Gothic" panose="020B0502020202020204" pitchFamily="34" charset="0"/>
            </a:endParaRPr>
          </a:p>
        </p:txBody>
      </p:sp>
      <p:pic>
        <p:nvPicPr>
          <p:cNvPr id="3" name="Picture 4" descr="Free Astronaut on Moon Photo - Astronaut, Moon, Earth | Download at  StockCake">
            <a:extLst>
              <a:ext uri="{FF2B5EF4-FFF2-40B4-BE49-F238E27FC236}">
                <a16:creationId xmlns:a16="http://schemas.microsoft.com/office/drawing/2014/main" id="{56F8B9D3-3F15-C32A-041C-F78548A18D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5481" y="3071446"/>
            <a:ext cx="3608754" cy="3608754"/>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One Brick Images – Browse 155,811 Stock Photos, Vectors, and Video | Adobe  Stock">
            <a:extLst>
              <a:ext uri="{FF2B5EF4-FFF2-40B4-BE49-F238E27FC236}">
                <a16:creationId xmlns:a16="http://schemas.microsoft.com/office/drawing/2014/main" id="{003CFA54-75D5-D0C4-F710-B4F6DE52F3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91582" y="841784"/>
            <a:ext cx="4606681" cy="25872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eather: Anatomy and Function">
            <a:extLst>
              <a:ext uri="{FF2B5EF4-FFF2-40B4-BE49-F238E27FC236}">
                <a16:creationId xmlns:a16="http://schemas.microsoft.com/office/drawing/2014/main" id="{1054FD0C-DF84-0332-3235-FB4FEB1E453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182" y="3249246"/>
            <a:ext cx="5413131" cy="36087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46137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2" name="Google Shape;182;g7672bdcf31_0_103"/>
          <p:cNvSpPr txBox="1"/>
          <p:nvPr/>
        </p:nvSpPr>
        <p:spPr>
          <a:xfrm>
            <a:off x="539999" y="916714"/>
            <a:ext cx="10821907" cy="2316343"/>
          </a:xfrm>
          <a:prstGeom prst="rect">
            <a:avLst/>
          </a:prstGeom>
          <a:noFill/>
          <a:ln>
            <a:noFill/>
          </a:ln>
        </p:spPr>
        <p:txBody>
          <a:bodyPr spcFirstLastPara="1" wrap="square" lIns="0" tIns="0" rIns="0" bIns="0" anchor="t" anchorCtr="0">
            <a:noAutofit/>
          </a:bodyPr>
          <a:lstStyle/>
          <a:p>
            <a:pPr lvl="0"/>
            <a:r>
              <a:rPr lang="en-GB" sz="2400" dirty="0">
                <a:solidFill>
                  <a:schemeClr val="dk1"/>
                </a:solidFill>
                <a:latin typeface="Century Gothic" panose="020B0502020202020204" pitchFamily="34" charset="0"/>
                <a:ea typeface="Century Gothic"/>
                <a:cs typeface="Century Gothic"/>
                <a:sym typeface="Century Gothic"/>
              </a:rPr>
              <a:t>Weight can be calculated using the equation:</a:t>
            </a: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r>
              <a:rPr lang="en-GB" sz="2400" dirty="0">
                <a:solidFill>
                  <a:schemeClr val="dk1"/>
                </a:solidFill>
                <a:latin typeface="Century Gothic" panose="020B0502020202020204" pitchFamily="34" charset="0"/>
                <a:sym typeface="Century Gothic"/>
              </a:rPr>
              <a:t>Near the surface of the Earth the gravitational field strength is approximately </a:t>
            </a:r>
            <a:r>
              <a:rPr lang="en-GB" sz="2400" b="1" dirty="0">
                <a:solidFill>
                  <a:schemeClr val="dk1"/>
                </a:solidFill>
                <a:latin typeface="Century Gothic" panose="020B0502020202020204" pitchFamily="34" charset="0"/>
                <a:sym typeface="Century Gothic"/>
              </a:rPr>
              <a:t>9.8 N/kg</a:t>
            </a:r>
            <a:r>
              <a:rPr lang="en-GB" sz="2400" dirty="0">
                <a:solidFill>
                  <a:schemeClr val="dk1"/>
                </a:solidFill>
                <a:latin typeface="Century Gothic" panose="020B0502020202020204" pitchFamily="34" charset="0"/>
                <a:sym typeface="Century Gothic"/>
              </a:rPr>
              <a:t>, although this is often rounded to </a:t>
            </a:r>
            <a:r>
              <a:rPr lang="en-GB" sz="2400" b="1" dirty="0">
                <a:solidFill>
                  <a:schemeClr val="dk1"/>
                </a:solidFill>
                <a:latin typeface="Century Gothic" panose="020B0502020202020204" pitchFamily="34" charset="0"/>
                <a:sym typeface="Century Gothic"/>
              </a:rPr>
              <a:t>10 N/kg</a:t>
            </a:r>
            <a:r>
              <a:rPr lang="en-GB" sz="2400" dirty="0">
                <a:solidFill>
                  <a:schemeClr val="dk1"/>
                </a:solidFill>
                <a:latin typeface="Century Gothic" panose="020B0502020202020204" pitchFamily="34" charset="0"/>
                <a:sym typeface="Century Gothic"/>
              </a:rPr>
              <a:t>. </a:t>
            </a: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endParaRPr lang="en-GB" sz="2400" dirty="0">
              <a:solidFill>
                <a:schemeClr val="dk1"/>
              </a:solidFill>
              <a:latin typeface="Century Gothic" panose="020B0502020202020204" pitchFamily="34" charset="0"/>
              <a:sym typeface="Century Gothic"/>
            </a:endParaRPr>
          </a:p>
          <a:p>
            <a:pPr lvl="0"/>
            <a:endParaRPr lang="en-GB" sz="2400" dirty="0">
              <a:latin typeface="Century Gothic" panose="020B0502020202020204" pitchFamily="34" charset="0"/>
            </a:endParaRPr>
          </a:p>
        </p:txBody>
      </p:sp>
      <p:sp>
        <p:nvSpPr>
          <p:cNvPr id="2" name="Title 1">
            <a:extLst>
              <a:ext uri="{FF2B5EF4-FFF2-40B4-BE49-F238E27FC236}">
                <a16:creationId xmlns:a16="http://schemas.microsoft.com/office/drawing/2014/main" id="{01A105D5-CD7F-FB46-8B9F-84CC4CC0578F}"/>
              </a:ext>
            </a:extLst>
          </p:cNvPr>
          <p:cNvSpPr>
            <a:spLocks noGrp="1"/>
          </p:cNvSpPr>
          <p:nvPr>
            <p:ph type="title"/>
          </p:nvPr>
        </p:nvSpPr>
        <p:spPr/>
        <p:txBody>
          <a:bodyPr>
            <a:normAutofit/>
          </a:bodyPr>
          <a:lstStyle/>
          <a:p>
            <a:pPr lvl="0">
              <a:spcBef>
                <a:spcPts val="0"/>
              </a:spcBef>
            </a:pPr>
            <a:r>
              <a:rPr lang="en-GB" dirty="0">
                <a:solidFill>
                  <a:schemeClr val="dk1"/>
                </a:solidFill>
                <a:latin typeface="Century Gothic" panose="020B0502020202020204" pitchFamily="34" charset="0"/>
                <a:ea typeface="Century Gothic"/>
                <a:cs typeface="Century Gothic"/>
                <a:sym typeface="Century Gothic"/>
              </a:rPr>
              <a:t>Calculating weight</a:t>
            </a:r>
            <a:endParaRPr lang="en-GB" dirty="0">
              <a:latin typeface="Century Gothic" panose="020B0502020202020204" pitchFamily="34" charset="0"/>
            </a:endParaRPr>
          </a:p>
        </p:txBody>
      </p:sp>
      <p:sp>
        <p:nvSpPr>
          <p:cNvPr id="3" name="TextBox 2">
            <a:extLst>
              <a:ext uri="{FF2B5EF4-FFF2-40B4-BE49-F238E27FC236}">
                <a16:creationId xmlns:a16="http://schemas.microsoft.com/office/drawing/2014/main" id="{6F5B409D-9829-AD46-837E-9ECED6FFF3D6}"/>
              </a:ext>
            </a:extLst>
          </p:cNvPr>
          <p:cNvSpPr txBox="1"/>
          <p:nvPr/>
        </p:nvSpPr>
        <p:spPr>
          <a:xfrm>
            <a:off x="539998" y="3429000"/>
            <a:ext cx="10620000" cy="1200329"/>
          </a:xfrm>
          <a:prstGeom prst="rect">
            <a:avLst/>
          </a:prstGeom>
          <a:noFill/>
        </p:spPr>
        <p:txBody>
          <a:bodyPr wrap="square" rtlCol="0">
            <a:spAutoFit/>
          </a:bodyPr>
          <a:lstStyle/>
          <a:p>
            <a:pPr lvl="0"/>
            <a:r>
              <a:rPr lang="en-GB" sz="2400" dirty="0">
                <a:solidFill>
                  <a:schemeClr val="dk1"/>
                </a:solidFill>
                <a:latin typeface="Century Gothic" panose="020B0502020202020204" pitchFamily="34" charset="0"/>
                <a:ea typeface="Century Gothic"/>
                <a:cs typeface="Century Gothic"/>
                <a:sym typeface="Century Gothic"/>
              </a:rPr>
              <a:t>Example: </a:t>
            </a:r>
          </a:p>
          <a:p>
            <a:pPr lvl="0"/>
            <a:r>
              <a:rPr lang="en-GB" sz="2400" b="1" dirty="0">
                <a:solidFill>
                  <a:schemeClr val="dk1"/>
                </a:solidFill>
                <a:latin typeface="Century Gothic" panose="020B0502020202020204" pitchFamily="34" charset="0"/>
                <a:ea typeface="Century Gothic"/>
                <a:cs typeface="Century Gothic"/>
                <a:sym typeface="Century Gothic"/>
              </a:rPr>
              <a:t>What is the weight of a 50 kg object sitting on the surface of the Earth? </a:t>
            </a:r>
            <a:r>
              <a:rPr lang="en-GB" sz="2400" dirty="0">
                <a:solidFill>
                  <a:schemeClr val="dk1"/>
                </a:solidFill>
                <a:latin typeface="Century Gothic" panose="020B0502020202020204" pitchFamily="34" charset="0"/>
                <a:ea typeface="Century Gothic"/>
                <a:cs typeface="Century Gothic"/>
                <a:sym typeface="Century Gothic"/>
              </a:rPr>
              <a:t>(gravitational field strength = 10 N/kg)</a:t>
            </a:r>
          </a:p>
        </p:txBody>
      </p:sp>
      <p:sp>
        <p:nvSpPr>
          <p:cNvPr id="4" name="TextBox 3">
            <a:extLst>
              <a:ext uri="{FF2B5EF4-FFF2-40B4-BE49-F238E27FC236}">
                <a16:creationId xmlns:a16="http://schemas.microsoft.com/office/drawing/2014/main" id="{8EF32541-8A62-DC4C-BB09-3BD83275C221}"/>
              </a:ext>
            </a:extLst>
          </p:cNvPr>
          <p:cNvSpPr txBox="1"/>
          <p:nvPr/>
        </p:nvSpPr>
        <p:spPr>
          <a:xfrm>
            <a:off x="656210" y="4694782"/>
            <a:ext cx="8523513" cy="830997"/>
          </a:xfrm>
          <a:prstGeom prst="rect">
            <a:avLst/>
          </a:prstGeom>
          <a:noFill/>
        </p:spPr>
        <p:txBody>
          <a:bodyPr wrap="square" rtlCol="0">
            <a:spAutoFit/>
          </a:bodyPr>
          <a:lstStyle/>
          <a:p>
            <a:pPr marL="0" lvl="4"/>
            <a:r>
              <a:rPr lang="en-GB" sz="2400" b="1" dirty="0">
                <a:solidFill>
                  <a:schemeClr val="accent1"/>
                </a:solidFill>
                <a:latin typeface="Century Gothic" panose="020B0502020202020204" pitchFamily="34" charset="0"/>
                <a:ea typeface="Century Gothic"/>
                <a:cs typeface="Century Gothic"/>
                <a:sym typeface="Century Gothic"/>
              </a:rPr>
              <a:t>mass = 50 kg</a:t>
            </a:r>
          </a:p>
          <a:p>
            <a:pPr marL="0" lvl="4"/>
            <a:r>
              <a:rPr lang="en-GB" sz="2400" b="1" dirty="0">
                <a:solidFill>
                  <a:schemeClr val="accent1"/>
                </a:solidFill>
                <a:latin typeface="Century Gothic" panose="020B0502020202020204" pitchFamily="34" charset="0"/>
                <a:ea typeface="Century Gothic"/>
                <a:cs typeface="Century Gothic"/>
                <a:sym typeface="Century Gothic"/>
              </a:rPr>
              <a:t>gravitational field strength = 10 N/kg</a:t>
            </a:r>
            <a:endParaRPr lang="en-GB" b="1" dirty="0">
              <a:solidFill>
                <a:schemeClr val="accent1"/>
              </a:solidFill>
              <a:latin typeface="Century Gothic" panose="020B0502020202020204" pitchFamily="34" charset="0"/>
            </a:endParaRPr>
          </a:p>
        </p:txBody>
      </p:sp>
      <p:sp>
        <p:nvSpPr>
          <p:cNvPr id="9" name="TextBox 8">
            <a:extLst>
              <a:ext uri="{FF2B5EF4-FFF2-40B4-BE49-F238E27FC236}">
                <a16:creationId xmlns:a16="http://schemas.microsoft.com/office/drawing/2014/main" id="{E3C1207E-907E-604D-8D6F-C2C8F45C6AB8}"/>
              </a:ext>
            </a:extLst>
          </p:cNvPr>
          <p:cNvSpPr txBox="1"/>
          <p:nvPr/>
        </p:nvSpPr>
        <p:spPr>
          <a:xfrm>
            <a:off x="539998" y="1613220"/>
            <a:ext cx="9148751" cy="461665"/>
          </a:xfrm>
          <a:prstGeom prst="rect">
            <a:avLst/>
          </a:prstGeom>
          <a:solidFill>
            <a:schemeClr val="accent1">
              <a:lumMod val="40000"/>
              <a:lumOff val="60000"/>
            </a:schemeClr>
          </a:solidFill>
        </p:spPr>
        <p:txBody>
          <a:bodyPr wrap="square" rtlCol="0">
            <a:spAutoFit/>
          </a:bodyPr>
          <a:lstStyle/>
          <a:p>
            <a:r>
              <a:rPr lang="en-GB" sz="2400" b="1" dirty="0">
                <a:solidFill>
                  <a:schemeClr val="dk1"/>
                </a:solidFill>
                <a:latin typeface="Century Gothic" panose="020B0502020202020204" pitchFamily="34" charset="0"/>
                <a:sym typeface="Century Gothic"/>
              </a:rPr>
              <a:t>Weight</a:t>
            </a:r>
            <a:r>
              <a:rPr lang="en-GB" sz="2400" dirty="0">
                <a:solidFill>
                  <a:schemeClr val="dk1"/>
                </a:solidFill>
                <a:latin typeface="Century Gothic" panose="020B0502020202020204" pitchFamily="34" charset="0"/>
                <a:sym typeface="Century Gothic"/>
              </a:rPr>
              <a:t> (N) = </a:t>
            </a:r>
            <a:r>
              <a:rPr lang="en-GB" sz="2400" b="1" dirty="0">
                <a:solidFill>
                  <a:schemeClr val="dk1"/>
                </a:solidFill>
                <a:latin typeface="Century Gothic" panose="020B0502020202020204" pitchFamily="34" charset="0"/>
                <a:sym typeface="Century Gothic"/>
              </a:rPr>
              <a:t>mass</a:t>
            </a:r>
            <a:r>
              <a:rPr lang="en-GB" sz="2400" dirty="0">
                <a:solidFill>
                  <a:schemeClr val="dk1"/>
                </a:solidFill>
                <a:latin typeface="Century Gothic" panose="020B0502020202020204" pitchFamily="34" charset="0"/>
                <a:sym typeface="Century Gothic"/>
              </a:rPr>
              <a:t> (kg) x </a:t>
            </a:r>
            <a:r>
              <a:rPr lang="en-GB" sz="2400" b="1" dirty="0">
                <a:solidFill>
                  <a:schemeClr val="dk1"/>
                </a:solidFill>
                <a:latin typeface="Century Gothic" panose="020B0502020202020204" pitchFamily="34" charset="0"/>
                <a:sym typeface="Century Gothic"/>
              </a:rPr>
              <a:t>gravitational field strength </a:t>
            </a:r>
            <a:r>
              <a:rPr lang="en-GB" sz="2400" dirty="0">
                <a:solidFill>
                  <a:schemeClr val="dk1"/>
                </a:solidFill>
                <a:latin typeface="Century Gothic" panose="020B0502020202020204" pitchFamily="34" charset="0"/>
                <a:sym typeface="Century Gothic"/>
              </a:rPr>
              <a:t>(N/kg)</a:t>
            </a:r>
          </a:p>
        </p:txBody>
      </p:sp>
      <p:sp>
        <p:nvSpPr>
          <p:cNvPr id="8" name="Rectangle 7">
            <a:extLst>
              <a:ext uri="{FF2B5EF4-FFF2-40B4-BE49-F238E27FC236}">
                <a16:creationId xmlns:a16="http://schemas.microsoft.com/office/drawing/2014/main" id="{DAEC0B4F-AD3E-1F42-AD3B-936461C86364}"/>
              </a:ext>
            </a:extLst>
          </p:cNvPr>
          <p:cNvSpPr/>
          <p:nvPr/>
        </p:nvSpPr>
        <p:spPr>
          <a:xfrm>
            <a:off x="656210" y="5658139"/>
            <a:ext cx="6096001" cy="1200329"/>
          </a:xfrm>
          <a:prstGeom prst="rect">
            <a:avLst/>
          </a:prstGeom>
        </p:spPr>
        <p:txBody>
          <a:bodyPr>
            <a:spAutoFit/>
          </a:bodyPr>
          <a:lstStyle/>
          <a:p>
            <a:pPr marL="0" lvl="2"/>
            <a:r>
              <a:rPr lang="en-GB" sz="2400" b="1" dirty="0">
                <a:solidFill>
                  <a:schemeClr val="accent1"/>
                </a:solidFill>
                <a:latin typeface="Century Gothic" panose="020B0502020202020204" pitchFamily="34" charset="0"/>
                <a:ea typeface="Century Gothic"/>
                <a:cs typeface="Century Gothic"/>
                <a:sym typeface="Century Gothic"/>
              </a:rPr>
              <a:t>W = m x g</a:t>
            </a:r>
            <a:endParaRPr lang="en-GB" b="1" dirty="0">
              <a:solidFill>
                <a:schemeClr val="accent1"/>
              </a:solidFill>
              <a:latin typeface="Century Gothic" panose="020B0502020202020204" pitchFamily="34" charset="0"/>
            </a:endParaRPr>
          </a:p>
          <a:p>
            <a:pPr marL="0" lvl="2"/>
            <a:r>
              <a:rPr lang="en-GB" sz="2400" b="1" dirty="0">
                <a:solidFill>
                  <a:schemeClr val="accent1"/>
                </a:solidFill>
                <a:latin typeface="Century Gothic" panose="020B0502020202020204" pitchFamily="34" charset="0"/>
                <a:ea typeface="Century Gothic"/>
                <a:cs typeface="Century Gothic"/>
                <a:sym typeface="Century Gothic"/>
              </a:rPr>
              <a:t>W = 50 kg x 10 N/kg</a:t>
            </a:r>
            <a:endParaRPr lang="en-GB" b="1" dirty="0">
              <a:solidFill>
                <a:schemeClr val="accent1"/>
              </a:solidFill>
              <a:latin typeface="Century Gothic" panose="020B0502020202020204" pitchFamily="34" charset="0"/>
            </a:endParaRPr>
          </a:p>
          <a:p>
            <a:pPr marL="0" lvl="2"/>
            <a:r>
              <a:rPr lang="en-GB" sz="2400" b="1" dirty="0">
                <a:solidFill>
                  <a:schemeClr val="accent1"/>
                </a:solidFill>
                <a:latin typeface="Century Gothic" panose="020B0502020202020204" pitchFamily="34" charset="0"/>
                <a:ea typeface="Century Gothic"/>
                <a:cs typeface="Century Gothic"/>
                <a:sym typeface="Century Gothic"/>
              </a:rPr>
              <a:t>W = 500 N</a:t>
            </a:r>
          </a:p>
        </p:txBody>
      </p:sp>
      <p:pic>
        <p:nvPicPr>
          <p:cNvPr id="2050" name="Picture 2" descr="Kitchen, Scale, Silhouette, Weight">
            <a:extLst>
              <a:ext uri="{FF2B5EF4-FFF2-40B4-BE49-F238E27FC236}">
                <a16:creationId xmlns:a16="http://schemas.microsoft.com/office/drawing/2014/main" id="{5E9DE34D-3B12-5049-B0ED-8F9B2C0C4B5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7236" y="4498106"/>
            <a:ext cx="1547554" cy="20553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2729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9" grpId="0" animBg="1"/>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F2EC73AB-CAC9-48BD-A0A5-F32F3813C49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CE95B1-CCAD-4750-8F05-1DA9DDC39C97}">
  <ds:schemaRefs>
    <ds:schemaRef ds:uri="http://schemas.microsoft.com/sharepoint/v3/contenttype/forms"/>
  </ds:schemaRefs>
</ds:datastoreItem>
</file>

<file path=customXml/itemProps3.xml><?xml version="1.0" encoding="utf-8"?>
<ds:datastoreItem xmlns:ds="http://schemas.openxmlformats.org/officeDocument/2006/customXml" ds:itemID="{F8DF14CD-FE4E-4B91-BA7F-219603BF8673}">
  <ds:schemaRefs>
    <ds:schemaRef ds:uri="http://schemas.microsoft.com/office/2006/documentManagement/types"/>
    <ds:schemaRef ds:uri="e7f29ac3-c74a-46a7-9e80-ec6458dc319f"/>
    <ds:schemaRef ds:uri="http://purl.org/dc/terms/"/>
    <ds:schemaRef ds:uri="http://www.w3.org/XML/1998/namespace"/>
    <ds:schemaRef ds:uri="http://purl.org/dc/elements/1.1/"/>
    <ds:schemaRef ds:uri="http://schemas.microsoft.com/office/infopath/2007/PartnerControls"/>
    <ds:schemaRef ds:uri="http://schemas.openxmlformats.org/package/2006/metadata/core-properties"/>
    <ds:schemaRef ds:uri="9dd66dd2-dc2f-4e10-8286-f1da66314693"/>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2160</TotalTime>
  <Words>4585</Words>
  <Application>Microsoft Macintosh PowerPoint</Application>
  <PresentationFormat>Widescreen</PresentationFormat>
  <Paragraphs>328</Paragraphs>
  <Slides>19</Slides>
  <Notes>15</Notes>
  <HiddenSlides>5</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19</vt:i4>
      </vt:variant>
    </vt:vector>
  </HeadingPairs>
  <TitlesOfParts>
    <vt:vector size="29" baseType="lpstr">
      <vt:lpstr>Aptos</vt:lpstr>
      <vt:lpstr>Aptos Display</vt:lpstr>
      <vt:lpstr>Arial</vt:lpstr>
      <vt:lpstr>Calibri</vt:lpstr>
      <vt:lpstr>Cambria Math</vt:lpstr>
      <vt:lpstr>Century Gothic</vt:lpstr>
      <vt:lpstr>Georgia</vt:lpstr>
      <vt:lpstr>Wingdings</vt:lpstr>
      <vt:lpstr>B2.2.11 Feedback lesson</vt:lpstr>
      <vt:lpstr>Office Theme</vt:lpstr>
      <vt:lpstr>PowerPoint Presentation</vt:lpstr>
      <vt:lpstr>PowerPoint Presentation</vt:lpstr>
      <vt:lpstr>P4.1.6</vt:lpstr>
      <vt:lpstr>PowerPoint Presentation</vt:lpstr>
      <vt:lpstr>What is the difference between mass and weight?</vt:lpstr>
      <vt:lpstr>Gravitational field strength</vt:lpstr>
      <vt:lpstr>Which one is the odd one out </vt:lpstr>
      <vt:lpstr>Which one could be the odd one out </vt:lpstr>
      <vt:lpstr>Calculating weight</vt:lpstr>
      <vt:lpstr>Atmospheric Pressure</vt:lpstr>
      <vt:lpstr>Atmospheric Pressure</vt:lpstr>
      <vt:lpstr>PowerPoint Presentation</vt:lpstr>
      <vt:lpstr>Activity</vt:lpstr>
      <vt:lpstr>Answers</vt:lpstr>
      <vt:lpstr>Answers</vt:lpstr>
      <vt:lpstr>Answers</vt:lpstr>
      <vt:lpstr>Answers</vt:lpstr>
      <vt:lpstr>Answer the questions below.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Maria Sharif</cp:lastModifiedBy>
  <cp:revision>54</cp:revision>
  <dcterms:created xsi:type="dcterms:W3CDTF">2019-03-21T11:24:14Z</dcterms:created>
  <dcterms:modified xsi:type="dcterms:W3CDTF">2025-12-04T22:16:44Z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MediaServiceImageTags">
    <vt:lpwstr/>
  </property>
</Properties>
</file>